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8"/>
  </p:notesMasterIdLst>
  <p:handoutMasterIdLst>
    <p:handoutMasterId r:id="rId9"/>
  </p:handoutMasterIdLst>
  <p:sldIdLst>
    <p:sldId id="256" r:id="rId3"/>
    <p:sldId id="267" r:id="rId4"/>
    <p:sldId id="268" r:id="rId5"/>
    <p:sldId id="277" r:id="rId6"/>
    <p:sldId id="278" r:id="rId7"/>
  </p:sldIdLst>
  <p:sldSz cx="9144000" cy="6858000" type="screen4x3"/>
  <p:notesSz cx="6858000" cy="9144000"/>
  <p:defaultTextStyle>
    <a:defPPr>
      <a:defRPr lang="fr-FR"/>
    </a:defPPr>
    <a:lvl1pPr marL="0" algn="l" defTabSz="914393" rtl="0" eaLnBrk="1" latinLnBrk="0" hangingPunct="1">
      <a:defRPr sz="1700" kern="1200">
        <a:solidFill>
          <a:schemeClr val="tx1"/>
        </a:solidFill>
        <a:latin typeface="+mn-lt"/>
        <a:ea typeface="+mn-ea"/>
        <a:cs typeface="+mn-cs"/>
      </a:defRPr>
    </a:lvl1pPr>
    <a:lvl2pPr marL="457197" algn="l" defTabSz="914393" rtl="0" eaLnBrk="1" latinLnBrk="0" hangingPunct="1">
      <a:defRPr sz="1700" kern="1200">
        <a:solidFill>
          <a:schemeClr val="tx1"/>
        </a:solidFill>
        <a:latin typeface="+mn-lt"/>
        <a:ea typeface="+mn-ea"/>
        <a:cs typeface="+mn-cs"/>
      </a:defRPr>
    </a:lvl2pPr>
    <a:lvl3pPr marL="914393" algn="l" defTabSz="914393" rtl="0" eaLnBrk="1" latinLnBrk="0" hangingPunct="1">
      <a:defRPr sz="1700" kern="1200">
        <a:solidFill>
          <a:schemeClr val="tx1"/>
        </a:solidFill>
        <a:latin typeface="+mn-lt"/>
        <a:ea typeface="+mn-ea"/>
        <a:cs typeface="+mn-cs"/>
      </a:defRPr>
    </a:lvl3pPr>
    <a:lvl4pPr marL="1371592" algn="l" defTabSz="914393" rtl="0" eaLnBrk="1" latinLnBrk="0" hangingPunct="1">
      <a:defRPr sz="1700" kern="1200">
        <a:solidFill>
          <a:schemeClr val="tx1"/>
        </a:solidFill>
        <a:latin typeface="+mn-lt"/>
        <a:ea typeface="+mn-ea"/>
        <a:cs typeface="+mn-cs"/>
      </a:defRPr>
    </a:lvl4pPr>
    <a:lvl5pPr marL="1828789" algn="l" defTabSz="914393" rtl="0" eaLnBrk="1" latinLnBrk="0" hangingPunct="1">
      <a:defRPr sz="1700" kern="1200">
        <a:solidFill>
          <a:schemeClr val="tx1"/>
        </a:solidFill>
        <a:latin typeface="+mn-lt"/>
        <a:ea typeface="+mn-ea"/>
        <a:cs typeface="+mn-cs"/>
      </a:defRPr>
    </a:lvl5pPr>
    <a:lvl6pPr marL="2285985" algn="l" defTabSz="914393" rtl="0" eaLnBrk="1" latinLnBrk="0" hangingPunct="1">
      <a:defRPr sz="1700" kern="1200">
        <a:solidFill>
          <a:schemeClr val="tx1"/>
        </a:solidFill>
        <a:latin typeface="+mn-lt"/>
        <a:ea typeface="+mn-ea"/>
        <a:cs typeface="+mn-cs"/>
      </a:defRPr>
    </a:lvl6pPr>
    <a:lvl7pPr marL="2743182" algn="l" defTabSz="914393" rtl="0" eaLnBrk="1" latinLnBrk="0" hangingPunct="1">
      <a:defRPr sz="1700" kern="1200">
        <a:solidFill>
          <a:schemeClr val="tx1"/>
        </a:solidFill>
        <a:latin typeface="+mn-lt"/>
        <a:ea typeface="+mn-ea"/>
        <a:cs typeface="+mn-cs"/>
      </a:defRPr>
    </a:lvl7pPr>
    <a:lvl8pPr marL="3200379" algn="l" defTabSz="914393" rtl="0" eaLnBrk="1" latinLnBrk="0" hangingPunct="1">
      <a:defRPr sz="1700" kern="1200">
        <a:solidFill>
          <a:schemeClr val="tx1"/>
        </a:solidFill>
        <a:latin typeface="+mn-lt"/>
        <a:ea typeface="+mn-ea"/>
        <a:cs typeface="+mn-cs"/>
      </a:defRPr>
    </a:lvl8pPr>
    <a:lvl9pPr marL="3657577" algn="l" defTabSz="914393"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p:cViewPr varScale="1">
        <p:scale>
          <a:sx n="62" d="100"/>
          <a:sy n="62" d="100"/>
        </p:scale>
        <p:origin x="1488"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554"/>
    </p:cViewPr>
  </p:sorterViewPr>
  <p:notesViewPr>
    <p:cSldViewPr>
      <p:cViewPr varScale="1">
        <p:scale>
          <a:sx n="53" d="100"/>
          <a:sy n="53" d="100"/>
        </p:scale>
        <p:origin x="-261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41417C-B289-411B-A167-2A23DCD3F059}" type="datetimeFigureOut">
              <a:rPr lang="fr-CH" smtClean="0"/>
              <a:pPr/>
              <a:t>29.09.2017</a:t>
            </a:fld>
            <a:endParaRPr lang="fr-CH"/>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604342-A4C9-4F90-A28D-7B9196303CA1}" type="slidenum">
              <a:rPr lang="fr-CH" smtClean="0"/>
              <a:pPr/>
              <a:t>‹N°›</a:t>
            </a:fld>
            <a:endParaRPr lang="fr-CH"/>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958520-B134-4681-9423-9864BD1C9CD1}" type="datetimeFigureOut">
              <a:rPr lang="fr-CH" smtClean="0"/>
              <a:t>29.09.2017</a:t>
            </a:fld>
            <a:endParaRPr lang="fr-CH"/>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AC99E7-D6FA-43EB-A6A8-089E96F5F808}" type="slidenum">
              <a:rPr lang="fr-CH" smtClean="0"/>
              <a:t>‹N°›</a:t>
            </a:fld>
            <a:endParaRPr lang="fr-CH"/>
          </a:p>
        </p:txBody>
      </p:sp>
    </p:spTree>
    <p:extLst>
      <p:ext uri="{BB962C8B-B14F-4D97-AF65-F5344CB8AC3E}">
        <p14:creationId xmlns:p14="http://schemas.microsoft.com/office/powerpoint/2010/main" val="4133597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30"/>
            <a:ext cx="7772400" cy="1470025"/>
          </a:xfrm>
        </p:spPr>
        <p:txBody>
          <a:bodyPr/>
          <a:lstStyle/>
          <a:p>
            <a:r>
              <a:rPr lang="fr-FR"/>
              <a:t>Cliquez pour modifier le style du titre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CH"/>
          </a:p>
        </p:txBody>
      </p:sp>
      <p:sp>
        <p:nvSpPr>
          <p:cNvPr id="4" name="Espace réservé de la date 3"/>
          <p:cNvSpPr>
            <a:spLocks noGrp="1"/>
          </p:cNvSpPr>
          <p:nvPr>
            <p:ph type="dt" sz="half" idx="10"/>
          </p:nvPr>
        </p:nvSpPr>
        <p:spPr>
          <a:xfrm>
            <a:off x="457200" y="6356352"/>
            <a:ext cx="2386608" cy="365125"/>
          </a:xfrm>
        </p:spPr>
        <p:txBody>
          <a:bodyPr/>
          <a:lstStyle>
            <a:lvl1pPr>
              <a:defRPr/>
            </a:lvl1pPr>
          </a:lstStyle>
          <a:p>
            <a:r>
              <a:rPr lang="fr-CH" dirty="0"/>
              <a:t>3. Schweizer </a:t>
            </a:r>
            <a:r>
              <a:rPr lang="fr-CH" dirty="0" err="1"/>
              <a:t>Hygienetagung</a:t>
            </a:r>
            <a:r>
              <a:rPr lang="fr-CH" dirty="0"/>
              <a:t> 2015</a:t>
            </a:r>
          </a:p>
        </p:txBody>
      </p:sp>
      <p:sp>
        <p:nvSpPr>
          <p:cNvPr id="5" name="Espace réservé du pied de page 4"/>
          <p:cNvSpPr>
            <a:spLocks noGrp="1"/>
          </p:cNvSpPr>
          <p:nvPr>
            <p:ph type="ftr" sz="quarter" idx="11"/>
          </p:nvPr>
        </p:nvSpPr>
        <p:spPr/>
        <p:txBody>
          <a:bodyPr/>
          <a:lstStyle/>
          <a:p>
            <a:r>
              <a:rPr lang="fr-CH" dirty="0"/>
              <a:t>VDI / SWKI, </a:t>
            </a:r>
            <a:r>
              <a:rPr lang="fr-CH" dirty="0" err="1"/>
              <a:t>Luzern</a:t>
            </a:r>
            <a:r>
              <a:rPr lang="fr-CH" dirty="0"/>
              <a:t>, 23. </a:t>
            </a:r>
            <a:r>
              <a:rPr lang="fr-CH" dirty="0" err="1"/>
              <a:t>Januar</a:t>
            </a:r>
            <a:r>
              <a:rPr lang="fr-CH" dirty="0"/>
              <a:t> 2015</a:t>
            </a:r>
          </a:p>
        </p:txBody>
      </p:sp>
      <p:sp>
        <p:nvSpPr>
          <p:cNvPr id="6" name="Espace réservé du numéro de diapositive 5"/>
          <p:cNvSpPr>
            <a:spLocks noGrp="1"/>
          </p:cNvSpPr>
          <p:nvPr>
            <p:ph type="sldNum" sz="quarter" idx="12"/>
          </p:nvPr>
        </p:nvSpPr>
        <p:spPr/>
        <p:txBody>
          <a:bodyPr/>
          <a:lstStyle/>
          <a:p>
            <a:fld id="{D32D3E61-5002-4747-8CBE-282A3968D8E2}" type="slidenum">
              <a:rPr lang="fr-CH" smtClean="0"/>
              <a:pPr/>
              <a:t>‹N°›</a:t>
            </a:fld>
            <a:endParaRPr lang="fr-CH"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7770340F-3DB5-4AE2-AA27-98663AC0139A}" type="datetimeFigureOut">
              <a:rPr lang="fr-CH" smtClean="0"/>
              <a:pPr/>
              <a:t>29.09.2017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D32D3E61-5002-4747-8CBE-282A3968D8E2}" type="slidenum">
              <a:rPr lang="fr-CH" smtClean="0"/>
              <a:pPr/>
              <a:t>‹N°›</a:t>
            </a:fld>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2057400" cy="5851525"/>
          </a:xfrm>
        </p:spPr>
        <p:txBody>
          <a:bodyPr vert="eaVert"/>
          <a:lstStyle/>
          <a:p>
            <a:r>
              <a:rPr lang="fr-FR"/>
              <a:t>Cliquez pour modifier le style du titre</a:t>
            </a:r>
            <a:endParaRPr lang="fr-CH"/>
          </a:p>
        </p:txBody>
      </p:sp>
      <p:sp>
        <p:nvSpPr>
          <p:cNvPr id="3" name="Espace réservé du texte vertical 2"/>
          <p:cNvSpPr>
            <a:spLocks noGrp="1"/>
          </p:cNvSpPr>
          <p:nvPr>
            <p:ph type="body" orient="vert" idx="1"/>
          </p:nvPr>
        </p:nvSpPr>
        <p:spPr>
          <a:xfrm>
            <a:off x="457200" y="274640"/>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7770340F-3DB5-4AE2-AA27-98663AC0139A}" type="datetimeFigureOut">
              <a:rPr lang="fr-CH" smtClean="0"/>
              <a:pPr/>
              <a:t>29.09.2017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D32D3E61-5002-4747-8CBE-282A3968D8E2}" type="slidenum">
              <a:rPr lang="fr-CH" smtClean="0"/>
              <a:pPr/>
              <a:t>‹N°›</a:t>
            </a:fld>
            <a:endParaRPr lang="fr-C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1485"/>
            <a:ext cx="7772400" cy="1468967"/>
          </a:xfrm>
        </p:spPr>
        <p:txBody>
          <a:bodyPr/>
          <a:lstStyle/>
          <a:p>
            <a:r>
              <a:rPr lang="fr-FR"/>
              <a:t>Cliquez pour modifier le style du titre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CH"/>
          </a:p>
        </p:txBody>
      </p:sp>
      <p:sp>
        <p:nvSpPr>
          <p:cNvPr id="4" name="Espace réservé de la date 3"/>
          <p:cNvSpPr>
            <a:spLocks noGrp="1"/>
          </p:cNvSpPr>
          <p:nvPr>
            <p:ph type="dt" sz="half" idx="10"/>
          </p:nvPr>
        </p:nvSpPr>
        <p:spPr/>
        <p:txBody>
          <a:bodyPr/>
          <a:lstStyle/>
          <a:p>
            <a:fld id="{2B5AC224-00FD-455A-9CA9-451A9CF586B2}" type="datetimeFigureOut">
              <a:rPr lang="fr-CH" smtClean="0"/>
              <a:pPr/>
              <a:t>29.09.2017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836F7011-77F2-4967-B3B1-C3D2C4185B0E}" type="slidenum">
              <a:rPr lang="fr-CH" smtClean="0"/>
              <a:pPr/>
              <a:t>‹N°›</a:t>
            </a:fld>
            <a:endParaRPr lang="fr-CH"/>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2B5AC224-00FD-455A-9CA9-451A9CF586B2}" type="datetimeFigureOut">
              <a:rPr lang="fr-CH" smtClean="0"/>
              <a:pPr/>
              <a:t>29.09.2017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836F7011-77F2-4967-B3B1-C3D2C4185B0E}" type="slidenum">
              <a:rPr lang="fr-CH" smtClean="0"/>
              <a:pPr/>
              <a:t>‹N°›</a:t>
            </a:fld>
            <a:endParaRPr lang="fr-CH"/>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3133"/>
          </a:xfrm>
        </p:spPr>
        <p:txBody>
          <a:bodyPr anchor="t"/>
          <a:lstStyle>
            <a:lvl1pPr algn="l">
              <a:defRPr sz="4000" b="1" cap="all"/>
            </a:lvl1pPr>
          </a:lstStyle>
          <a:p>
            <a:r>
              <a:rPr lang="fr-FR"/>
              <a:t>Cliquez pour modifier le style du titre</a:t>
            </a:r>
            <a:endParaRPr lang="fr-CH"/>
          </a:p>
        </p:txBody>
      </p:sp>
      <p:sp>
        <p:nvSpPr>
          <p:cNvPr id="3" name="Espace réservé du texte 2"/>
          <p:cNvSpPr>
            <a:spLocks noGrp="1"/>
          </p:cNvSpPr>
          <p:nvPr>
            <p:ph type="body" idx="1"/>
          </p:nvPr>
        </p:nvSpPr>
        <p:spPr>
          <a:xfrm>
            <a:off x="722313" y="2906185"/>
            <a:ext cx="7772400" cy="15007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2B5AC224-00FD-455A-9CA9-451A9CF586B2}" type="datetimeFigureOut">
              <a:rPr lang="fr-CH" smtClean="0"/>
              <a:pPr/>
              <a:t>29.09.2017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836F7011-77F2-4967-B3B1-C3D2C4185B0E}" type="slidenum">
              <a:rPr lang="fr-CH" smtClean="0"/>
              <a:pPr/>
              <a:t>‹N°›</a:t>
            </a:fld>
            <a:endParaRPr lang="fr-CH"/>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contenu 2"/>
          <p:cNvSpPr>
            <a:spLocks noGrp="1"/>
          </p:cNvSpPr>
          <p:nvPr>
            <p:ph sz="half" idx="1"/>
          </p:nvPr>
        </p:nvSpPr>
        <p:spPr>
          <a:xfrm>
            <a:off x="457200" y="1600201"/>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4648200" y="1600201"/>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p:cNvSpPr>
            <a:spLocks noGrp="1"/>
          </p:cNvSpPr>
          <p:nvPr>
            <p:ph type="dt" sz="half" idx="10"/>
          </p:nvPr>
        </p:nvSpPr>
        <p:spPr/>
        <p:txBody>
          <a:bodyPr/>
          <a:lstStyle/>
          <a:p>
            <a:fld id="{2B5AC224-00FD-455A-9CA9-451A9CF586B2}" type="datetimeFigureOut">
              <a:rPr lang="fr-CH" smtClean="0"/>
              <a:pPr/>
              <a:t>29.09.2017</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836F7011-77F2-4967-B3B1-C3D2C4185B0E}" type="slidenum">
              <a:rPr lang="fr-CH" smtClean="0"/>
              <a:pPr/>
              <a:t>‹N°›</a:t>
            </a:fld>
            <a:endParaRPr lang="fr-CH"/>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CH"/>
          </a:p>
        </p:txBody>
      </p:sp>
      <p:sp>
        <p:nvSpPr>
          <p:cNvPr id="3" name="Espace réservé du texte 2"/>
          <p:cNvSpPr>
            <a:spLocks noGrp="1"/>
          </p:cNvSpPr>
          <p:nvPr>
            <p:ph type="body" idx="1"/>
          </p:nvPr>
        </p:nvSpPr>
        <p:spPr>
          <a:xfrm>
            <a:off x="457200" y="1534584"/>
            <a:ext cx="4040188"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5934"/>
            <a:ext cx="4040188"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4645026" y="1534584"/>
            <a:ext cx="4041775"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2175934"/>
            <a:ext cx="4041775"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p:cNvSpPr>
            <a:spLocks noGrp="1"/>
          </p:cNvSpPr>
          <p:nvPr>
            <p:ph type="dt" sz="half" idx="10"/>
          </p:nvPr>
        </p:nvSpPr>
        <p:spPr/>
        <p:txBody>
          <a:bodyPr/>
          <a:lstStyle/>
          <a:p>
            <a:fld id="{2B5AC224-00FD-455A-9CA9-451A9CF586B2}" type="datetimeFigureOut">
              <a:rPr lang="fr-CH" smtClean="0"/>
              <a:pPr/>
              <a:t>29.09.2017</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836F7011-77F2-4967-B3B1-C3D2C4185B0E}" type="slidenum">
              <a:rPr lang="fr-CH" smtClean="0"/>
              <a:pPr/>
              <a:t>‹N°›</a:t>
            </a:fld>
            <a:endParaRPr lang="fr-CH"/>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e la date 2"/>
          <p:cNvSpPr>
            <a:spLocks noGrp="1"/>
          </p:cNvSpPr>
          <p:nvPr>
            <p:ph type="dt" sz="half" idx="10"/>
          </p:nvPr>
        </p:nvSpPr>
        <p:spPr/>
        <p:txBody>
          <a:bodyPr/>
          <a:lstStyle/>
          <a:p>
            <a:fld id="{2B5AC224-00FD-455A-9CA9-451A9CF586B2}" type="datetimeFigureOut">
              <a:rPr lang="fr-CH" smtClean="0"/>
              <a:pPr/>
              <a:t>29.09.2017</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836F7011-77F2-4967-B3B1-C3D2C4185B0E}" type="slidenum">
              <a:rPr lang="fr-CH" smtClean="0"/>
              <a:pPr/>
              <a:t>‹N°›</a:t>
            </a:fld>
            <a:endParaRPr lang="fr-CH"/>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B5AC224-00FD-455A-9CA9-451A9CF586B2}" type="datetimeFigureOut">
              <a:rPr lang="fr-CH" smtClean="0"/>
              <a:pPr/>
              <a:t>29.09.2017</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836F7011-77F2-4967-B3B1-C3D2C4185B0E}" type="slidenum">
              <a:rPr lang="fr-CH" smtClean="0"/>
              <a:pPr/>
              <a:t>‹N°›</a:t>
            </a:fld>
            <a:endParaRPr lang="fr-CH"/>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2"/>
            <a:ext cx="3008313" cy="1162049"/>
          </a:xfrm>
        </p:spPr>
        <p:txBody>
          <a:bodyPr anchor="b"/>
          <a:lstStyle>
            <a:lvl1pPr algn="l">
              <a:defRPr sz="2000" b="1"/>
            </a:lvl1pPr>
          </a:lstStyle>
          <a:p>
            <a:r>
              <a:rPr lang="fr-FR"/>
              <a:t>Cliquez pour modifier le style du titre</a:t>
            </a:r>
            <a:endParaRPr lang="fr-CH"/>
          </a:p>
        </p:txBody>
      </p:sp>
      <p:sp>
        <p:nvSpPr>
          <p:cNvPr id="3" name="Espace réservé du contenu 2"/>
          <p:cNvSpPr>
            <a:spLocks noGrp="1"/>
          </p:cNvSpPr>
          <p:nvPr>
            <p:ph idx="1"/>
          </p:nvPr>
        </p:nvSpPr>
        <p:spPr>
          <a:xfrm>
            <a:off x="3575050" y="273051"/>
            <a:ext cx="5111750" cy="58525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457201" y="1435100"/>
            <a:ext cx="3008313" cy="46905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B5AC224-00FD-455A-9CA9-451A9CF586B2}" type="datetimeFigureOut">
              <a:rPr lang="fr-CH" smtClean="0"/>
              <a:pPr/>
              <a:t>29.09.2017</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836F7011-77F2-4967-B3B1-C3D2C4185B0E}" type="slidenum">
              <a:rPr lang="fr-CH" smtClean="0"/>
              <a:pPr/>
              <a:t>‹N°›</a:t>
            </a:fld>
            <a:endParaRPr lang="fr-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7770340F-3DB5-4AE2-AA27-98663AC0139A}" type="datetimeFigureOut">
              <a:rPr lang="fr-CH" smtClean="0"/>
              <a:pPr/>
              <a:t>29.09.2017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D32D3E61-5002-4747-8CBE-282A3968D8E2}" type="slidenum">
              <a:rPr lang="fr-CH" smtClean="0"/>
              <a:pPr/>
              <a:t>‹N°›</a:t>
            </a:fld>
            <a:endParaRPr lang="fr-CH"/>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7267"/>
          </a:xfrm>
        </p:spPr>
        <p:txBody>
          <a:bodyPr anchor="b"/>
          <a:lstStyle>
            <a:lvl1pPr algn="l">
              <a:defRPr sz="2000" b="1"/>
            </a:lvl1pPr>
          </a:lstStyle>
          <a:p>
            <a:r>
              <a:rPr lang="fr-FR"/>
              <a:t>Cliquez pour modifier le style du titre</a:t>
            </a:r>
            <a:endParaRPr lang="fr-CH"/>
          </a:p>
        </p:txBody>
      </p:sp>
      <p:sp>
        <p:nvSpPr>
          <p:cNvPr id="3" name="Espace réservé pour une image  2"/>
          <p:cNvSpPr>
            <a:spLocks noGrp="1"/>
          </p:cNvSpPr>
          <p:nvPr>
            <p:ph type="pic" idx="1"/>
          </p:nvPr>
        </p:nvSpPr>
        <p:spPr>
          <a:xfrm>
            <a:off x="1792288" y="61383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792288" y="5367867"/>
            <a:ext cx="5486400" cy="8043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B5AC224-00FD-455A-9CA9-451A9CF586B2}" type="datetimeFigureOut">
              <a:rPr lang="fr-CH" smtClean="0"/>
              <a:pPr/>
              <a:t>29.09.2017</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836F7011-77F2-4967-B3B1-C3D2C4185B0E}" type="slidenum">
              <a:rPr lang="fr-CH" smtClean="0"/>
              <a:pPr/>
              <a:t>‹N°›</a:t>
            </a:fld>
            <a:endParaRPr lang="fr-CH"/>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2B5AC224-00FD-455A-9CA9-451A9CF586B2}" type="datetimeFigureOut">
              <a:rPr lang="fr-CH" smtClean="0"/>
              <a:pPr/>
              <a:t>29.09.2017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836F7011-77F2-4967-B3B1-C3D2C4185B0E}" type="slidenum">
              <a:rPr lang="fr-CH" smtClean="0"/>
              <a:pPr/>
              <a:t>‹N°›</a:t>
            </a:fld>
            <a:endParaRPr lang="fr-CH"/>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5167"/>
            <a:ext cx="2057400" cy="5850467"/>
          </a:xfrm>
        </p:spPr>
        <p:txBody>
          <a:bodyPr vert="eaVert"/>
          <a:lstStyle/>
          <a:p>
            <a:r>
              <a:rPr lang="fr-FR"/>
              <a:t>Cliquez pour modifier le style du titre</a:t>
            </a:r>
            <a:endParaRPr lang="fr-CH"/>
          </a:p>
        </p:txBody>
      </p:sp>
      <p:sp>
        <p:nvSpPr>
          <p:cNvPr id="3" name="Espace réservé du texte vertical 2"/>
          <p:cNvSpPr>
            <a:spLocks noGrp="1"/>
          </p:cNvSpPr>
          <p:nvPr>
            <p:ph type="body" orient="vert" idx="1"/>
          </p:nvPr>
        </p:nvSpPr>
        <p:spPr>
          <a:xfrm>
            <a:off x="457200" y="275167"/>
            <a:ext cx="6019800" cy="585046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2B5AC224-00FD-455A-9CA9-451A9CF586B2}" type="datetimeFigureOut">
              <a:rPr lang="fr-CH" smtClean="0"/>
              <a:pPr/>
              <a:t>29.09.2017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836F7011-77F2-4967-B3B1-C3D2C4185B0E}" type="slidenum">
              <a:rPr lang="fr-CH" smtClean="0"/>
              <a:pPr/>
              <a:t>‹N°›</a:t>
            </a:fld>
            <a:endParaRPr lang="fr-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1"/>
            <a:ext cx="7772400" cy="1362075"/>
          </a:xfrm>
        </p:spPr>
        <p:txBody>
          <a:bodyPr anchor="t"/>
          <a:lstStyle>
            <a:lvl1pPr algn="l">
              <a:defRPr sz="4000" b="1" cap="all"/>
            </a:lvl1pPr>
          </a:lstStyle>
          <a:p>
            <a:r>
              <a:rPr lang="fr-FR"/>
              <a:t>Cliquez pour modifier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7770340F-3DB5-4AE2-AA27-98663AC0139A}" type="datetimeFigureOut">
              <a:rPr lang="fr-CH" smtClean="0"/>
              <a:pPr/>
              <a:t>29.09.2017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D32D3E61-5002-4747-8CBE-282A3968D8E2}" type="slidenum">
              <a:rPr lang="fr-CH" smtClean="0"/>
              <a:pPr/>
              <a:t>‹N°›</a:t>
            </a:fld>
            <a:endParaRPr lang="fr-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p:cNvSpPr>
            <a:spLocks noGrp="1"/>
          </p:cNvSpPr>
          <p:nvPr>
            <p:ph type="dt" sz="half" idx="10"/>
          </p:nvPr>
        </p:nvSpPr>
        <p:spPr/>
        <p:txBody>
          <a:bodyPr/>
          <a:lstStyle/>
          <a:p>
            <a:fld id="{7770340F-3DB5-4AE2-AA27-98663AC0139A}" type="datetimeFigureOut">
              <a:rPr lang="fr-CH" smtClean="0"/>
              <a:pPr/>
              <a:t>29.09.2017</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D32D3E61-5002-4747-8CBE-282A3968D8E2}" type="slidenum">
              <a:rPr lang="fr-CH" smtClean="0"/>
              <a:pPr/>
              <a:t>‹N°›</a:t>
            </a:fld>
            <a:endParaRPr lang="fr-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CH"/>
          </a:p>
        </p:txBody>
      </p:sp>
      <p:sp>
        <p:nvSpPr>
          <p:cNvPr id="3" name="Espace réservé du texte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p:cNvSpPr>
            <a:spLocks noGrp="1"/>
          </p:cNvSpPr>
          <p:nvPr>
            <p:ph type="dt" sz="half" idx="10"/>
          </p:nvPr>
        </p:nvSpPr>
        <p:spPr/>
        <p:txBody>
          <a:bodyPr/>
          <a:lstStyle/>
          <a:p>
            <a:fld id="{7770340F-3DB5-4AE2-AA27-98663AC0139A}" type="datetimeFigureOut">
              <a:rPr lang="fr-CH" smtClean="0"/>
              <a:pPr/>
              <a:t>29.09.2017</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D32D3E61-5002-4747-8CBE-282A3968D8E2}" type="slidenum">
              <a:rPr lang="fr-CH" smtClean="0"/>
              <a:pPr/>
              <a:t>‹N°›</a:t>
            </a:fld>
            <a:endParaRPr lang="fr-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e la date 2"/>
          <p:cNvSpPr>
            <a:spLocks noGrp="1"/>
          </p:cNvSpPr>
          <p:nvPr>
            <p:ph type="dt" sz="half" idx="10"/>
          </p:nvPr>
        </p:nvSpPr>
        <p:spPr/>
        <p:txBody>
          <a:bodyPr/>
          <a:lstStyle/>
          <a:p>
            <a:fld id="{7770340F-3DB5-4AE2-AA27-98663AC0139A}" type="datetimeFigureOut">
              <a:rPr lang="fr-CH" smtClean="0"/>
              <a:pPr/>
              <a:t>29.09.2017</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D32D3E61-5002-4747-8CBE-282A3968D8E2}" type="slidenum">
              <a:rPr lang="fr-CH" smtClean="0"/>
              <a:pPr/>
              <a:t>‹N°›</a:t>
            </a:fld>
            <a:endParaRPr lang="fr-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770340F-3DB5-4AE2-AA27-98663AC0139A}" type="datetimeFigureOut">
              <a:rPr lang="fr-CH" smtClean="0"/>
              <a:pPr/>
              <a:t>29.09.2017</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D32D3E61-5002-4747-8CBE-282A3968D8E2}" type="slidenum">
              <a:rPr lang="fr-CH" smtClean="0"/>
              <a:pPr/>
              <a:t>‹N°›</a:t>
            </a:fld>
            <a:endParaRPr lang="fr-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8" y="273049"/>
            <a:ext cx="3008313" cy="1162051"/>
          </a:xfrm>
        </p:spPr>
        <p:txBody>
          <a:bodyPr anchor="b"/>
          <a:lstStyle>
            <a:lvl1pPr algn="l">
              <a:defRPr sz="2000" b="1"/>
            </a:lvl1pPr>
          </a:lstStyle>
          <a:p>
            <a:r>
              <a:rPr lang="fr-FR"/>
              <a:t>Cliquez pour modifier le style du titre</a:t>
            </a:r>
            <a:endParaRPr lang="fr-CH"/>
          </a:p>
        </p:txBody>
      </p:sp>
      <p:sp>
        <p:nvSpPr>
          <p:cNvPr id="3" name="Espace réservé du contenu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45720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770340F-3DB5-4AE2-AA27-98663AC0139A}" type="datetimeFigureOut">
              <a:rPr lang="fr-CH" smtClean="0"/>
              <a:pPr/>
              <a:t>29.09.2017</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D32D3E61-5002-4747-8CBE-282A3968D8E2}" type="slidenum">
              <a:rPr lang="fr-CH" smtClean="0"/>
              <a:pPr/>
              <a:t>‹N°›</a:t>
            </a:fld>
            <a:endParaRPr lang="fr-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9"/>
          </a:xfrm>
        </p:spPr>
        <p:txBody>
          <a:bodyPr anchor="b"/>
          <a:lstStyle>
            <a:lvl1pPr algn="l">
              <a:defRPr sz="2000" b="1"/>
            </a:lvl1pPr>
          </a:lstStyle>
          <a:p>
            <a:r>
              <a:rPr lang="fr-FR"/>
              <a:t>Cliquez pour modifier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792288" y="5367342"/>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770340F-3DB5-4AE2-AA27-98663AC0139A}" type="datetimeFigureOut">
              <a:rPr lang="fr-CH" smtClean="0"/>
              <a:pPr/>
              <a:t>29.09.2017</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D32D3E61-5002-4747-8CBE-282A3968D8E2}" type="slidenum">
              <a:rPr lang="fr-CH" smtClean="0"/>
              <a:pPr/>
              <a:t>‹N°›</a:t>
            </a:fld>
            <a:endParaRPr lang="fr-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fr-FR"/>
              <a:t>Cliquez pour modifier le style du titre</a:t>
            </a:r>
            <a:endParaRPr lang="fr-CH"/>
          </a:p>
        </p:txBody>
      </p:sp>
      <p:sp>
        <p:nvSpPr>
          <p:cNvPr id="3" name="Espace réservé du texte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0340F-3DB5-4AE2-AA27-98663AC0139A}" type="datetimeFigureOut">
              <a:rPr lang="fr-CH" smtClean="0"/>
              <a:pPr/>
              <a:t>29.09.2017</a:t>
            </a:fld>
            <a:endParaRPr lang="fr-CH"/>
          </a:p>
        </p:txBody>
      </p:sp>
      <p:sp>
        <p:nvSpPr>
          <p:cNvPr id="5" name="Espace réservé du pied de page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2D3E61-5002-4747-8CBE-282A3968D8E2}" type="slidenum">
              <a:rPr lang="fr-CH" smtClean="0"/>
              <a:pPr/>
              <a:t>‹N°›</a:t>
            </a:fld>
            <a:endParaRPr lang="fr-CH"/>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fr-FR"/>
              <a:t>Cliquez pour modifier le style du titre</a:t>
            </a:r>
            <a:endParaRPr lang="fr-CH"/>
          </a:p>
        </p:txBody>
      </p:sp>
      <p:sp>
        <p:nvSpPr>
          <p:cNvPr id="3" name="Espace réservé du texte 2"/>
          <p:cNvSpPr>
            <a:spLocks noGrp="1"/>
          </p:cNvSpPr>
          <p:nvPr>
            <p:ph type="body" idx="1"/>
          </p:nvPr>
        </p:nvSpPr>
        <p:spPr>
          <a:xfrm>
            <a:off x="457200" y="1600201"/>
            <a:ext cx="8229600" cy="452543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2"/>
          </p:nvPr>
        </p:nvSpPr>
        <p:spPr>
          <a:xfrm>
            <a:off x="457200" y="6356351"/>
            <a:ext cx="21336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fld id="{2B5AC224-00FD-455A-9CA9-451A9CF586B2}" type="datetimeFigureOut">
              <a:rPr lang="fr-CH" smtClean="0"/>
              <a:pPr/>
              <a:t>29.09.2017</a:t>
            </a:fld>
            <a:endParaRPr lang="fr-CH"/>
          </a:p>
        </p:txBody>
      </p:sp>
      <p:sp>
        <p:nvSpPr>
          <p:cNvPr id="5" name="Espace réservé du pied de page 4"/>
          <p:cNvSpPr>
            <a:spLocks noGrp="1"/>
          </p:cNvSpPr>
          <p:nvPr>
            <p:ph type="ftr" sz="quarter" idx="3"/>
          </p:nvPr>
        </p:nvSpPr>
        <p:spPr>
          <a:xfrm>
            <a:off x="3124200" y="6356351"/>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6553200" y="6356351"/>
            <a:ext cx="21336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fld id="{836F7011-77F2-4967-B3B1-C3D2C4185B0E}" type="slidenum">
              <a:rPr lang="fr-CH" smtClean="0"/>
              <a:pPr/>
              <a:t>‹N°›</a:t>
            </a:fld>
            <a:endParaRPr lang="fr-CH"/>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412776"/>
            <a:ext cx="7772400" cy="2784309"/>
          </a:xfrm>
        </p:spPr>
        <p:txBody>
          <a:bodyPr>
            <a:normAutofit/>
          </a:bodyPr>
          <a:lstStyle/>
          <a:p>
            <a:r>
              <a:rPr lang="en-GB" sz="4000" dirty="0"/>
              <a:t>CEN/TC312’s Liaison to CEN/TC164</a:t>
            </a:r>
            <a:br>
              <a:rPr lang="en-GB" dirty="0"/>
            </a:br>
            <a:r>
              <a:rPr lang="en-GB" i="1" dirty="0"/>
              <a:t>Short Update</a:t>
            </a:r>
            <a:br>
              <a:rPr lang="en-GB" dirty="0"/>
            </a:br>
            <a:r>
              <a:rPr lang="en-GB" sz="2700" dirty="0"/>
              <a:t>as of October 1</a:t>
            </a:r>
            <a:r>
              <a:rPr lang="en-GB" sz="2700" baseline="30000" dirty="0"/>
              <a:t>st</a:t>
            </a:r>
            <a:r>
              <a:rPr lang="en-GB" sz="2700" dirty="0"/>
              <a:t>, 2017</a:t>
            </a:r>
            <a:endParaRPr lang="en-GB" dirty="0"/>
          </a:p>
        </p:txBody>
      </p:sp>
      <p:sp>
        <p:nvSpPr>
          <p:cNvPr id="3" name="Sous-titre 2"/>
          <p:cNvSpPr>
            <a:spLocks noGrp="1"/>
          </p:cNvSpPr>
          <p:nvPr>
            <p:ph type="subTitle" idx="1"/>
          </p:nvPr>
        </p:nvSpPr>
        <p:spPr>
          <a:xfrm>
            <a:off x="1403648" y="4293096"/>
            <a:ext cx="6400800" cy="1752600"/>
          </a:xfrm>
        </p:spPr>
        <p:txBody>
          <a:bodyPr>
            <a:normAutofit/>
          </a:bodyPr>
          <a:lstStyle/>
          <a:p>
            <a:r>
              <a:rPr lang="fr-CH" sz="3500" dirty="0"/>
              <a:t>Dr. Jean-Marc Suter</a:t>
            </a:r>
          </a:p>
          <a:p>
            <a:r>
              <a:rPr lang="en-GB" sz="2600" dirty="0"/>
              <a:t>physicist</a:t>
            </a:r>
            <a:r>
              <a:rPr lang="de-CH" sz="2600" dirty="0"/>
              <a:t> </a:t>
            </a:r>
            <a:r>
              <a:rPr lang="fr-CH" sz="2600" dirty="0"/>
              <a:t>SIA, Suter Consulting, Berne</a:t>
            </a:r>
          </a:p>
          <a:p>
            <a:r>
              <a:rPr lang="fr-CH" sz="2600" dirty="0"/>
              <a:t>suter@suterconsulting.com</a:t>
            </a:r>
            <a:endParaRPr lang="fr-CH" sz="3900" dirty="0"/>
          </a:p>
        </p:txBody>
      </p:sp>
      <p:pic>
        <p:nvPicPr>
          <p:cNvPr id="1026" name="Picture 2" descr="Logo"/>
          <p:cNvPicPr>
            <a:picLocks noChangeAspect="1" noChangeArrowheads="1"/>
          </p:cNvPicPr>
          <p:nvPr/>
        </p:nvPicPr>
        <p:blipFill>
          <a:blip r:embed="rId2" cstate="print"/>
          <a:srcRect/>
          <a:stretch>
            <a:fillRect/>
          </a:stretch>
        </p:blipFill>
        <p:spPr bwMode="auto">
          <a:xfrm>
            <a:off x="107504" y="164637"/>
            <a:ext cx="4767682" cy="1080821"/>
          </a:xfrm>
          <a:prstGeom prst="rect">
            <a:avLst/>
          </a:prstGeom>
          <a:noFill/>
          <a:ln w="9525">
            <a:noFill/>
            <a:miter lim="800000"/>
            <a:headEnd/>
            <a:tailEnd/>
          </a:ln>
        </p:spPr>
      </p:pic>
      <p:sp>
        <p:nvSpPr>
          <p:cNvPr id="6" name="Espace réservé de la date 3"/>
          <p:cNvSpPr>
            <a:spLocks noGrp="1"/>
          </p:cNvSpPr>
          <p:nvPr>
            <p:ph type="dt" sz="half" idx="10"/>
          </p:nvPr>
        </p:nvSpPr>
        <p:spPr>
          <a:xfrm>
            <a:off x="251520" y="6356352"/>
            <a:ext cx="3168352" cy="365125"/>
          </a:xfrm>
        </p:spPr>
        <p:txBody>
          <a:bodyPr/>
          <a:lstStyle>
            <a:lvl1pPr>
              <a:defRPr/>
            </a:lvl1pPr>
          </a:lstStyle>
          <a:p>
            <a:r>
              <a:rPr lang="fr-CH" dirty="0"/>
              <a:t>SKN meeting in Larnaca, </a:t>
            </a:r>
            <a:r>
              <a:rPr lang="en-GB" dirty="0"/>
              <a:t>Cyprus</a:t>
            </a:r>
          </a:p>
        </p:txBody>
      </p:sp>
      <p:sp>
        <p:nvSpPr>
          <p:cNvPr id="7" name="Espace réservé du pied de page 4"/>
          <p:cNvSpPr>
            <a:spLocks noGrp="1"/>
          </p:cNvSpPr>
          <p:nvPr>
            <p:ph type="ftr" sz="quarter" idx="11"/>
          </p:nvPr>
        </p:nvSpPr>
        <p:spPr>
          <a:xfrm>
            <a:off x="3124200" y="6356352"/>
            <a:ext cx="2895600" cy="365125"/>
          </a:xfrm>
        </p:spPr>
        <p:txBody>
          <a:bodyPr/>
          <a:lstStyle/>
          <a:p>
            <a:endParaRPr lang="de-CH" dirty="0"/>
          </a:p>
        </p:txBody>
      </p:sp>
      <p:sp>
        <p:nvSpPr>
          <p:cNvPr id="8" name="Espace réservé du numéro de diapositive 5"/>
          <p:cNvSpPr>
            <a:spLocks noGrp="1"/>
          </p:cNvSpPr>
          <p:nvPr>
            <p:ph type="sldNum" sz="quarter" idx="12"/>
          </p:nvPr>
        </p:nvSpPr>
        <p:spPr>
          <a:xfrm>
            <a:off x="6553200" y="6356352"/>
            <a:ext cx="2133600" cy="365125"/>
          </a:xfrm>
        </p:spPr>
        <p:txBody>
          <a:bodyPr/>
          <a:lstStyle/>
          <a:p>
            <a:fld id="{D32D3E61-5002-4747-8CBE-282A3968D8E2}" type="slidenum">
              <a:rPr lang="fr-CH" smtClean="0"/>
              <a:pPr/>
              <a:t>1</a:t>
            </a:fld>
            <a:endParaRPr lang="fr-C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dirty="0"/>
              <a:t>General about CEN/TC164</a:t>
            </a:r>
          </a:p>
        </p:txBody>
      </p:sp>
      <p:sp>
        <p:nvSpPr>
          <p:cNvPr id="3" name="Espace réservé du contenu 2"/>
          <p:cNvSpPr>
            <a:spLocks noGrp="1"/>
          </p:cNvSpPr>
          <p:nvPr>
            <p:ph idx="1"/>
          </p:nvPr>
        </p:nvSpPr>
        <p:spPr/>
        <p:txBody>
          <a:bodyPr>
            <a:normAutofit lnSpcReduction="10000"/>
          </a:bodyPr>
          <a:lstStyle/>
          <a:p>
            <a:r>
              <a:rPr lang="en-US" sz="2400" dirty="0"/>
              <a:t>CEN/TC164 </a:t>
            </a:r>
            <a:r>
              <a:rPr lang="en-US" sz="2400" i="1" dirty="0"/>
              <a:t>“Water supply”</a:t>
            </a:r>
            <a:r>
              <a:rPr lang="en-US" sz="2400" dirty="0"/>
              <a:t>  (cold and hot water systems in buildings, from the entry into the premises)</a:t>
            </a:r>
          </a:p>
          <a:p>
            <a:r>
              <a:rPr lang="en-US" sz="2400" dirty="0"/>
              <a:t>CEN/TC164/WG2 “</a:t>
            </a:r>
            <a:r>
              <a:rPr lang="en-US" sz="2400" i="1" dirty="0"/>
              <a:t>Internal systems and components”</a:t>
            </a:r>
            <a:br>
              <a:rPr lang="en-US" sz="2400" dirty="0"/>
            </a:br>
            <a:r>
              <a:rPr lang="en-US" sz="2400" dirty="0"/>
              <a:t>Continuation of the active liaison initiated by my predecessors (Gerard van Amerongen, Jan Erik Nielsen)</a:t>
            </a:r>
            <a:br>
              <a:rPr lang="en-US" sz="2400" dirty="0"/>
            </a:br>
            <a:r>
              <a:rPr lang="en-US" sz="2400" dirty="0"/>
              <a:t>Latest meeting in Cologne on September 27</a:t>
            </a:r>
            <a:r>
              <a:rPr lang="en-US" sz="2400" baseline="30000" dirty="0"/>
              <a:t>th</a:t>
            </a:r>
            <a:r>
              <a:rPr lang="en-US" sz="2400" dirty="0"/>
              <a:t>, 2017</a:t>
            </a:r>
          </a:p>
          <a:p>
            <a:r>
              <a:rPr lang="en-US" sz="2400" dirty="0"/>
              <a:t>CEN/TC164/WG2/AHG “</a:t>
            </a:r>
            <a:r>
              <a:rPr lang="en-US" sz="2400" i="1" dirty="0"/>
              <a:t>Ad-Hoc-Group</a:t>
            </a:r>
            <a:r>
              <a:rPr lang="en-US" sz="2400" dirty="0"/>
              <a:t>”</a:t>
            </a:r>
            <a:br>
              <a:rPr lang="en-US" sz="2400" dirty="0"/>
            </a:br>
            <a:r>
              <a:rPr lang="en-US" sz="2400" dirty="0"/>
              <a:t>The steering group of WG2.</a:t>
            </a:r>
            <a:br>
              <a:rPr lang="en-US" sz="2400" dirty="0"/>
            </a:br>
            <a:r>
              <a:rPr lang="en-US" sz="2400" dirty="0"/>
              <a:t>Most recent meetings: April 26-27</a:t>
            </a:r>
            <a:r>
              <a:rPr lang="en-US" sz="2400" baseline="30000" dirty="0"/>
              <a:t>th</a:t>
            </a:r>
            <a:r>
              <a:rPr lang="en-US" sz="2400" dirty="0"/>
              <a:t>, 2017 in Berne and September 26</a:t>
            </a:r>
            <a:r>
              <a:rPr lang="en-US" sz="2400" baseline="30000" dirty="0"/>
              <a:t>th</a:t>
            </a:r>
            <a:r>
              <a:rPr lang="en-US" sz="2400" dirty="0"/>
              <a:t>, 2017 in Cologne.</a:t>
            </a:r>
            <a:br>
              <a:rPr lang="en-US" sz="2400" dirty="0"/>
            </a:br>
            <a:r>
              <a:rPr lang="en-US" sz="2400" b="1" dirty="0"/>
              <a:t>I have been admitted as a full member of AHG and can now contribute at equal level as the other members.</a:t>
            </a:r>
            <a:endParaRPr lang="en-GB" sz="2400" b="1" i="1" dirty="0"/>
          </a:p>
        </p:txBody>
      </p:sp>
      <p:sp>
        <p:nvSpPr>
          <p:cNvPr id="9" name="Espace réservé du numéro de diapositive 5"/>
          <p:cNvSpPr>
            <a:spLocks noGrp="1"/>
          </p:cNvSpPr>
          <p:nvPr>
            <p:ph type="sldNum" sz="quarter" idx="12"/>
          </p:nvPr>
        </p:nvSpPr>
        <p:spPr>
          <a:xfrm>
            <a:off x="6553200" y="6356352"/>
            <a:ext cx="2133600" cy="365125"/>
          </a:xfrm>
        </p:spPr>
        <p:txBody>
          <a:bodyPr/>
          <a:lstStyle/>
          <a:p>
            <a:fld id="{D32D3E61-5002-4747-8CBE-282A3968D8E2}" type="slidenum">
              <a:rPr lang="fr-CH" smtClean="0"/>
              <a:pPr/>
              <a:t>2</a:t>
            </a:fld>
            <a:endParaRPr lang="fr-CH" dirty="0"/>
          </a:p>
        </p:txBody>
      </p:sp>
      <p:sp>
        <p:nvSpPr>
          <p:cNvPr id="6" name="Espace réservé de la date 3"/>
          <p:cNvSpPr>
            <a:spLocks noGrp="1"/>
          </p:cNvSpPr>
          <p:nvPr>
            <p:ph type="dt" sz="half" idx="10"/>
          </p:nvPr>
        </p:nvSpPr>
        <p:spPr>
          <a:xfrm>
            <a:off x="251520" y="6356352"/>
            <a:ext cx="3168352" cy="365125"/>
          </a:xfrm>
        </p:spPr>
        <p:txBody>
          <a:bodyPr/>
          <a:lstStyle>
            <a:lvl1pPr>
              <a:defRPr/>
            </a:lvl1pPr>
          </a:lstStyle>
          <a:p>
            <a:r>
              <a:rPr lang="fr-CH" dirty="0"/>
              <a:t>SKN meeting in Larnaca, </a:t>
            </a:r>
            <a:r>
              <a:rPr lang="en-GB" dirty="0"/>
              <a:t>Cyprus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Revision of EN 806 “</a:t>
            </a:r>
            <a:r>
              <a:rPr lang="en-US" dirty="0"/>
              <a:t>Technical Rules Drinking Water Installations”</a:t>
            </a:r>
            <a:endParaRPr lang="en-GB" dirty="0"/>
          </a:p>
        </p:txBody>
      </p:sp>
      <p:sp>
        <p:nvSpPr>
          <p:cNvPr id="3" name="Espace réservé du contenu 2"/>
          <p:cNvSpPr>
            <a:spLocks noGrp="1"/>
          </p:cNvSpPr>
          <p:nvPr>
            <p:ph idx="1"/>
          </p:nvPr>
        </p:nvSpPr>
        <p:spPr/>
        <p:txBody>
          <a:bodyPr>
            <a:normAutofit fontScale="92500"/>
          </a:bodyPr>
          <a:lstStyle/>
          <a:p>
            <a:r>
              <a:rPr lang="en-GB" sz="2400" dirty="0"/>
              <a:t>New table of contents circulated November 2016</a:t>
            </a:r>
          </a:p>
          <a:p>
            <a:r>
              <a:rPr lang="en-GB" sz="2400" dirty="0"/>
              <a:t>Inputs were expected from all over Europe by March 31</a:t>
            </a:r>
            <a:r>
              <a:rPr lang="en-GB" sz="2400" baseline="30000" dirty="0"/>
              <a:t>st</a:t>
            </a:r>
            <a:r>
              <a:rPr lang="en-GB" sz="2400" dirty="0"/>
              <a:t>, 2017</a:t>
            </a:r>
          </a:p>
          <a:p>
            <a:r>
              <a:rPr lang="en-GB" sz="2400" dirty="0"/>
              <a:t>Only Austria and Switzerland delivered inputs. I have delivered English translations of SIA standards or draft standards, as well as a </a:t>
            </a:r>
            <a:r>
              <a:rPr lang="en-GB" sz="2400" b="1" dirty="0"/>
              <a:t>commented version of the Code of Practice for Legionella Prevention in Solar Thermal Systems</a:t>
            </a:r>
            <a:r>
              <a:rPr lang="en-GB" sz="2400" dirty="0"/>
              <a:t> (SCF project, 2013) and a </a:t>
            </a:r>
            <a:r>
              <a:rPr lang="en-GB" sz="2400" b="1" dirty="0"/>
              <a:t>list of requirements from European solar heating standards </a:t>
            </a:r>
            <a:r>
              <a:rPr lang="en-GB" sz="2400" dirty="0"/>
              <a:t>that could be transferred to the revised EN 806.</a:t>
            </a:r>
          </a:p>
          <a:p>
            <a:r>
              <a:rPr lang="en-GB" sz="2400" dirty="0"/>
              <a:t>Germany is expected to deliver its input by the end of 2017.</a:t>
            </a:r>
          </a:p>
          <a:p>
            <a:r>
              <a:rPr lang="en-GB" sz="2400" dirty="0"/>
              <a:t>DIN will merge these three inputs (D, A, CH) and then technical discussions will start within CEN/TC164/WG2 and its AHG.</a:t>
            </a:r>
          </a:p>
        </p:txBody>
      </p:sp>
      <p:sp>
        <p:nvSpPr>
          <p:cNvPr id="9" name="Espace réservé du numéro de diapositive 5"/>
          <p:cNvSpPr>
            <a:spLocks noGrp="1"/>
          </p:cNvSpPr>
          <p:nvPr>
            <p:ph type="sldNum" sz="quarter" idx="12"/>
          </p:nvPr>
        </p:nvSpPr>
        <p:spPr>
          <a:xfrm>
            <a:off x="6553200" y="6356352"/>
            <a:ext cx="2133600" cy="365125"/>
          </a:xfrm>
        </p:spPr>
        <p:txBody>
          <a:bodyPr/>
          <a:lstStyle/>
          <a:p>
            <a:fld id="{D32D3E61-5002-4747-8CBE-282A3968D8E2}" type="slidenum">
              <a:rPr lang="fr-CH" smtClean="0"/>
              <a:pPr/>
              <a:t>3</a:t>
            </a:fld>
            <a:endParaRPr lang="fr-CH" dirty="0"/>
          </a:p>
        </p:txBody>
      </p:sp>
      <p:sp>
        <p:nvSpPr>
          <p:cNvPr id="6" name="Espace réservé de la date 3"/>
          <p:cNvSpPr>
            <a:spLocks noGrp="1"/>
          </p:cNvSpPr>
          <p:nvPr>
            <p:ph type="dt" sz="half" idx="10"/>
          </p:nvPr>
        </p:nvSpPr>
        <p:spPr>
          <a:xfrm>
            <a:off x="251520" y="6356352"/>
            <a:ext cx="3168352" cy="365125"/>
          </a:xfrm>
        </p:spPr>
        <p:txBody>
          <a:bodyPr/>
          <a:lstStyle>
            <a:lvl1pPr>
              <a:defRPr/>
            </a:lvl1pPr>
          </a:lstStyle>
          <a:p>
            <a:r>
              <a:rPr lang="fr-CH" dirty="0"/>
              <a:t>SKN meeting in Larnaca, </a:t>
            </a:r>
            <a:r>
              <a:rPr lang="en-GB" dirty="0"/>
              <a:t>Cyprus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Revision of EN 806 “</a:t>
            </a:r>
            <a:r>
              <a:rPr lang="en-US" dirty="0"/>
              <a:t>Technical Rules Drinking Water Installations”</a:t>
            </a:r>
            <a:endParaRPr lang="en-GB" dirty="0"/>
          </a:p>
        </p:txBody>
      </p:sp>
      <p:sp>
        <p:nvSpPr>
          <p:cNvPr id="3" name="Espace réservé du contenu 2"/>
          <p:cNvSpPr>
            <a:spLocks noGrp="1"/>
          </p:cNvSpPr>
          <p:nvPr>
            <p:ph idx="1"/>
          </p:nvPr>
        </p:nvSpPr>
        <p:spPr/>
        <p:txBody>
          <a:bodyPr>
            <a:normAutofit fontScale="92500" lnSpcReduction="10000"/>
          </a:bodyPr>
          <a:lstStyle/>
          <a:p>
            <a:r>
              <a:rPr lang="en-GB" sz="2400" dirty="0"/>
              <a:t>CEN/TC164/WG2 decided to treat the specific aspects of solar thermal systems, heat pumps and heat recovery later. First, the general and conventional aspects of sanitary installations must be clarified, especially the hygiene rules for Legionella prevention. Anyway, these aspects are also absolutely relevant for solar heating systems.</a:t>
            </a:r>
          </a:p>
          <a:p>
            <a:r>
              <a:rPr lang="en-GB" sz="2400" b="1" dirty="0"/>
              <a:t>SKN and CEN/TC312 members are invited to use this delay for a review of the documents I have entered to CEN/TC164/WG2 at the beginning of April 2017. Comments should be passed to me. So far, no such discussion happened within SKN or CEN/TC312.</a:t>
            </a:r>
          </a:p>
          <a:p>
            <a:r>
              <a:rPr lang="en-GB" sz="2400" dirty="0"/>
              <a:t>My main objectives: compatibility of requirements for solar water heaters with requirements for conventional technologies (</a:t>
            </a:r>
            <a:r>
              <a:rPr lang="en-GB" sz="2400" dirty="0">
                <a:sym typeface="Wingdings" panose="05000000000000000000" pitchFamily="2" charset="2"/>
              </a:rPr>
              <a:t> </a:t>
            </a:r>
            <a:r>
              <a:rPr lang="en-GB" sz="2400" dirty="0"/>
              <a:t>solar thermal becomes a “quite normal” water heating technology)</a:t>
            </a:r>
          </a:p>
          <a:p>
            <a:endParaRPr lang="en-GB" sz="2400" dirty="0"/>
          </a:p>
        </p:txBody>
      </p:sp>
      <p:sp>
        <p:nvSpPr>
          <p:cNvPr id="9" name="Espace réservé du numéro de diapositive 5"/>
          <p:cNvSpPr>
            <a:spLocks noGrp="1"/>
          </p:cNvSpPr>
          <p:nvPr>
            <p:ph type="sldNum" sz="quarter" idx="12"/>
          </p:nvPr>
        </p:nvSpPr>
        <p:spPr>
          <a:xfrm>
            <a:off x="6553200" y="6356352"/>
            <a:ext cx="2133600" cy="365125"/>
          </a:xfrm>
        </p:spPr>
        <p:txBody>
          <a:bodyPr/>
          <a:lstStyle/>
          <a:p>
            <a:fld id="{D32D3E61-5002-4747-8CBE-282A3968D8E2}" type="slidenum">
              <a:rPr lang="fr-CH" smtClean="0"/>
              <a:pPr/>
              <a:t>4</a:t>
            </a:fld>
            <a:endParaRPr lang="fr-CH" dirty="0"/>
          </a:p>
        </p:txBody>
      </p:sp>
      <p:sp>
        <p:nvSpPr>
          <p:cNvPr id="6" name="Espace réservé de la date 3"/>
          <p:cNvSpPr>
            <a:spLocks noGrp="1"/>
          </p:cNvSpPr>
          <p:nvPr>
            <p:ph type="dt" sz="half" idx="10"/>
          </p:nvPr>
        </p:nvSpPr>
        <p:spPr>
          <a:xfrm>
            <a:off x="251520" y="6356352"/>
            <a:ext cx="3168352" cy="365125"/>
          </a:xfrm>
        </p:spPr>
        <p:txBody>
          <a:bodyPr/>
          <a:lstStyle>
            <a:lvl1pPr>
              <a:defRPr/>
            </a:lvl1pPr>
          </a:lstStyle>
          <a:p>
            <a:r>
              <a:rPr lang="fr-CH" dirty="0"/>
              <a:t>SKN meeting in Larnaca, </a:t>
            </a:r>
            <a:r>
              <a:rPr lang="en-GB" dirty="0"/>
              <a:t>Cyprus</a:t>
            </a:r>
          </a:p>
        </p:txBody>
      </p:sp>
    </p:spTree>
    <p:extLst>
      <p:ext uri="{BB962C8B-B14F-4D97-AF65-F5344CB8AC3E}">
        <p14:creationId xmlns:p14="http://schemas.microsoft.com/office/powerpoint/2010/main" val="1548998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General on Legionella prevention in solar water heaters</a:t>
            </a:r>
          </a:p>
        </p:txBody>
      </p:sp>
      <p:sp>
        <p:nvSpPr>
          <p:cNvPr id="3" name="Espace réservé du contenu 2"/>
          <p:cNvSpPr>
            <a:spLocks noGrp="1"/>
          </p:cNvSpPr>
          <p:nvPr>
            <p:ph idx="1"/>
          </p:nvPr>
        </p:nvSpPr>
        <p:spPr/>
        <p:txBody>
          <a:bodyPr>
            <a:normAutofit fontScale="92500" lnSpcReduction="20000"/>
          </a:bodyPr>
          <a:lstStyle/>
          <a:p>
            <a:r>
              <a:rPr lang="en-GB" sz="2400" dirty="0"/>
              <a:t>CEN/TC164/WG2 points to the attention of SKN and CEN/TC312 members that the solar heating companies should take more care of Legionella prevention in solar thermal systems.</a:t>
            </a:r>
            <a:endParaRPr lang="en-GB" sz="2400" b="1" dirty="0"/>
          </a:p>
          <a:p>
            <a:r>
              <a:rPr lang="en-GB" sz="2400" dirty="0"/>
              <a:t>Although there has been so far very few cases of infected solar water heaters, the industry should be aware that the market could break down if the press would report on a deadly accident due to Legionella in a solar water heater.</a:t>
            </a:r>
          </a:p>
          <a:p>
            <a:r>
              <a:rPr lang="en-GB" sz="2400" dirty="0"/>
              <a:t>The main rule is to have a sufficiently high solar input that enables the drinking water to reach frequently at least 60 °C (no big drinking water store with a small collector area!). Stagnation in collectors has to be designed adequately, in order to prevent any damage in the summer half-year.</a:t>
            </a:r>
          </a:p>
          <a:p>
            <a:r>
              <a:rPr lang="en-GB" sz="2400" dirty="0"/>
              <a:t>Water heaters using photovoltaic electricity to warm up drinking water are equally exposed to the risk of potential Legionella infections in the storage device.</a:t>
            </a:r>
          </a:p>
        </p:txBody>
      </p:sp>
      <p:sp>
        <p:nvSpPr>
          <p:cNvPr id="9" name="Espace réservé du numéro de diapositive 5"/>
          <p:cNvSpPr>
            <a:spLocks noGrp="1"/>
          </p:cNvSpPr>
          <p:nvPr>
            <p:ph type="sldNum" sz="quarter" idx="12"/>
          </p:nvPr>
        </p:nvSpPr>
        <p:spPr>
          <a:xfrm>
            <a:off x="6553200" y="6356352"/>
            <a:ext cx="2133600" cy="365125"/>
          </a:xfrm>
        </p:spPr>
        <p:txBody>
          <a:bodyPr/>
          <a:lstStyle/>
          <a:p>
            <a:fld id="{D32D3E61-5002-4747-8CBE-282A3968D8E2}" type="slidenum">
              <a:rPr lang="fr-CH" smtClean="0"/>
              <a:pPr/>
              <a:t>5</a:t>
            </a:fld>
            <a:endParaRPr lang="fr-CH" dirty="0"/>
          </a:p>
        </p:txBody>
      </p:sp>
      <p:sp>
        <p:nvSpPr>
          <p:cNvPr id="6" name="Espace réservé de la date 3"/>
          <p:cNvSpPr>
            <a:spLocks noGrp="1"/>
          </p:cNvSpPr>
          <p:nvPr>
            <p:ph type="dt" sz="half" idx="10"/>
          </p:nvPr>
        </p:nvSpPr>
        <p:spPr>
          <a:xfrm>
            <a:off x="251520" y="6356352"/>
            <a:ext cx="3168352" cy="365125"/>
          </a:xfrm>
        </p:spPr>
        <p:txBody>
          <a:bodyPr/>
          <a:lstStyle>
            <a:lvl1pPr>
              <a:defRPr/>
            </a:lvl1pPr>
          </a:lstStyle>
          <a:p>
            <a:r>
              <a:rPr lang="fr-CH" dirty="0"/>
              <a:t>SKN meeting in Larnaca, </a:t>
            </a:r>
            <a:r>
              <a:rPr lang="en-GB" dirty="0"/>
              <a:t>Cyprus</a:t>
            </a:r>
          </a:p>
        </p:txBody>
      </p:sp>
    </p:spTree>
    <p:extLst>
      <p:ext uri="{BB962C8B-B14F-4D97-AF65-F5344CB8AC3E}">
        <p14:creationId xmlns:p14="http://schemas.microsoft.com/office/powerpoint/2010/main" val="113552097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1186</TotalTime>
  <Words>553</Words>
  <Application>Microsoft Office PowerPoint</Application>
  <PresentationFormat>Affichage à l'écran (4:3)</PresentationFormat>
  <Paragraphs>33</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2</vt:i4>
      </vt:variant>
      <vt:variant>
        <vt:lpstr>Titres des diapositives</vt:lpstr>
      </vt:variant>
      <vt:variant>
        <vt:i4>5</vt:i4>
      </vt:variant>
    </vt:vector>
  </HeadingPairs>
  <TitlesOfParts>
    <vt:vector size="10" baseType="lpstr">
      <vt:lpstr>Arial</vt:lpstr>
      <vt:lpstr>Calibri</vt:lpstr>
      <vt:lpstr>Wingdings</vt:lpstr>
      <vt:lpstr>Thème Office</vt:lpstr>
      <vt:lpstr>Conception personnalisée</vt:lpstr>
      <vt:lpstr>CEN/TC312’s Liaison to CEN/TC164 Short Update as of October 1st, 2017</vt:lpstr>
      <vt:lpstr>General about CEN/TC164</vt:lpstr>
      <vt:lpstr>Revision of EN 806 “Technical Rules Drinking Water Installations”</vt:lpstr>
      <vt:lpstr>Revision of EN 806 “Technical Rules Drinking Water Installations”</vt:lpstr>
      <vt:lpstr>General on Legionella prevention in solar water heaters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Jean-Marc Suter</dc:creator>
  <cp:lastModifiedBy>Jean-Marc Suter</cp:lastModifiedBy>
  <cp:revision>180</cp:revision>
  <dcterms:created xsi:type="dcterms:W3CDTF">2015-01-07T13:49:05Z</dcterms:created>
  <dcterms:modified xsi:type="dcterms:W3CDTF">2017-09-29T12:25:03Z</dcterms:modified>
</cp:coreProperties>
</file>