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70" r:id="rId2"/>
  </p:sldMasterIdLst>
  <p:notesMasterIdLst>
    <p:notesMasterId r:id="rId6"/>
  </p:notesMasterIdLst>
  <p:handoutMasterIdLst>
    <p:handoutMasterId r:id="rId7"/>
  </p:handoutMasterIdLst>
  <p:sldIdLst>
    <p:sldId id="462" r:id="rId3"/>
    <p:sldId id="546" r:id="rId4"/>
    <p:sldId id="547" r:id="rId5"/>
  </p:sldIdLst>
  <p:sldSz cx="9144000" cy="6858000" type="screen4x3"/>
  <p:notesSz cx="6794500" cy="9906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5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6699"/>
    <a:srgbClr val="3366CC"/>
    <a:srgbClr val="FF6600"/>
    <a:srgbClr val="FF9900"/>
    <a:srgbClr val="0066CC"/>
    <a:srgbClr val="009900"/>
    <a:srgbClr val="FF5050"/>
    <a:srgbClr val="B2C5DB"/>
    <a:srgbClr val="658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4" autoAdjust="0"/>
    <p:restoredTop sz="78713" autoAdjust="0"/>
  </p:normalViewPr>
  <p:slideViewPr>
    <p:cSldViewPr snapToObjects="1">
      <p:cViewPr varScale="1">
        <p:scale>
          <a:sx n="118" d="100"/>
          <a:sy n="118" d="100"/>
        </p:scale>
        <p:origin x="546" y="96"/>
      </p:cViewPr>
      <p:guideLst>
        <p:guide orient="horz" pos="799"/>
        <p:guide pos="521"/>
      </p:guideLst>
    </p:cSldViewPr>
  </p:slideViewPr>
  <p:outlineViewPr>
    <p:cViewPr>
      <p:scale>
        <a:sx n="33" d="100"/>
        <a:sy n="33" d="100"/>
      </p:scale>
      <p:origin x="0" y="18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2862" y="-84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2662-DB6B-4E68-A42B-24E31BF90E4C}" type="datetimeFigureOut">
              <a:rPr lang="de-CH" smtClean="0"/>
              <a:t>01.10.2017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10054"/>
            <a:ext cx="2944283" cy="4959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10054"/>
            <a:ext cx="2944283" cy="4959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3901E-2139-47C6-B688-215BE895611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012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1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12E8396D-C179-49FB-90FC-DFFEFED52D5D}" type="datetimeFigureOut">
              <a:rPr lang="de-CH" smtClean="0"/>
              <a:pPr/>
              <a:t>01.10.2017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1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0"/>
            <a:ext cx="2944283" cy="49530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0"/>
            <a:ext cx="2944283" cy="495301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030F1662-E304-472D-9055-62419893CD52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994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662-E304-472D-9055-62419893CD52}" type="slidenum">
              <a:rPr lang="de-CH" smtClean="0"/>
              <a:pPr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9417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662-E304-472D-9055-62419893CD52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4170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F1662-E304-472D-9055-62419893CD52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33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aupttitelfolie"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6739" y="430373"/>
            <a:ext cx="5764212" cy="3430676"/>
          </a:xfrm>
          <a:solidFill>
            <a:schemeClr val="accent1">
              <a:alpha val="87000"/>
            </a:schemeClr>
          </a:solidFill>
        </p:spPr>
        <p:txBody>
          <a:bodyPr anchor="t" anchorCtr="0">
            <a:noAutofit/>
          </a:bodyPr>
          <a:lstStyle>
            <a:lvl1pPr marL="450850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6739" y="3645024"/>
            <a:ext cx="5764212" cy="1656184"/>
          </a:xfrm>
          <a:solidFill>
            <a:schemeClr val="accent1">
              <a:alpha val="87000"/>
            </a:schemeClr>
          </a:solidFill>
        </p:spPr>
        <p:txBody>
          <a:bodyPr tIns="162000">
            <a:noAutofit/>
          </a:bodyPr>
          <a:lstStyle>
            <a:lvl1pPr marL="444500" indent="0" algn="l">
              <a:spcAft>
                <a:spcPts val="0"/>
              </a:spcAft>
              <a:buNone/>
              <a:defRPr sz="15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7" y="5703316"/>
            <a:ext cx="2448000" cy="842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880" y="5703316"/>
            <a:ext cx="3530632" cy="84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93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195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45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2722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3410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6196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3133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4687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474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6604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0227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Zwischen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4" y="430372"/>
            <a:ext cx="5764212" cy="3744586"/>
          </a:xfrm>
          <a:solidFill>
            <a:schemeClr val="accent1">
              <a:alpha val="87000"/>
            </a:schemeClr>
          </a:solidFill>
        </p:spPr>
        <p:txBody>
          <a:bodyPr anchor="t" anchorCtr="0">
            <a:noAutofit/>
          </a:bodyPr>
          <a:lstStyle>
            <a:lvl1pPr marL="450850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8314" y="4174958"/>
            <a:ext cx="5764212" cy="1528358"/>
          </a:xfrm>
          <a:solidFill>
            <a:schemeClr val="accent1">
              <a:alpha val="87000"/>
            </a:schemeClr>
          </a:solidFill>
        </p:spPr>
        <p:txBody>
          <a:bodyPr lIns="79200" tIns="172800">
            <a:noAutofit/>
          </a:bodyPr>
          <a:lstStyle>
            <a:lvl1pPr marL="444500" indent="0" algn="l">
              <a:spcAft>
                <a:spcPts val="0"/>
              </a:spcAft>
              <a:buNone/>
              <a:defRPr sz="15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CH" dirty="0"/>
          </a:p>
        </p:txBody>
      </p:sp>
      <p:sp>
        <p:nvSpPr>
          <p:cNvPr id="10" name="Rechteck 9"/>
          <p:cNvSpPr/>
          <p:nvPr userDrawn="1"/>
        </p:nvSpPr>
        <p:spPr>
          <a:xfrm>
            <a:off x="2344526" y="5703316"/>
            <a:ext cx="3888000" cy="527832"/>
          </a:xfrm>
          <a:prstGeom prst="rect">
            <a:avLst/>
          </a:prstGeom>
          <a:solidFill>
            <a:schemeClr val="accent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7" y="5703316"/>
            <a:ext cx="2448000" cy="84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84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07506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62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18"/>
            <a:ext cx="9144000" cy="706090"/>
          </a:xfrm>
        </p:spPr>
        <p:txBody>
          <a:bodyPr/>
          <a:lstStyle>
            <a:lvl1pPr marL="717550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468313" y="1174433"/>
            <a:ext cx="8207375" cy="4824412"/>
          </a:xfrm>
        </p:spPr>
        <p:txBody>
          <a:bodyPr>
            <a:noAutofit/>
          </a:bodyPr>
          <a:lstStyle>
            <a:lvl1pPr marL="538163" indent="-273600">
              <a:defRPr/>
            </a:lvl1pPr>
            <a:lvl2pPr marL="803275" indent="-273600">
              <a:defRPr/>
            </a:lvl2pPr>
            <a:lvl3pPr marL="1074738" indent="-273600">
              <a:tabLst/>
              <a:defRPr/>
            </a:lvl3pPr>
            <a:lvl4pPr marL="1341438" indent="-273600">
              <a:defRPr/>
            </a:lvl4pPr>
            <a:lvl5pPr marL="1616075" indent="-274638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-36512" y="6073864"/>
            <a:ext cx="9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59832" y="6488062"/>
            <a:ext cx="4112096" cy="253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BFE Solarwärme am SPF – 2015-09 - Projekte</a:t>
            </a:r>
            <a:endParaRPr lang="de-CH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67471" y="6355040"/>
            <a:ext cx="4090397" cy="115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6CB3B594-2801-4864-9089-E42463258A4B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6" t="3740" b="-1"/>
          <a:stretch/>
        </p:blipFill>
        <p:spPr>
          <a:xfrm>
            <a:off x="368072" y="6105448"/>
            <a:ext cx="1620000" cy="66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15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717550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88720"/>
            <a:ext cx="4038600" cy="4927284"/>
          </a:xfrm>
        </p:spPr>
        <p:txBody>
          <a:bodyPr/>
          <a:lstStyle>
            <a:lvl1pPr marL="538163" indent="-274638">
              <a:defRPr sz="1700"/>
            </a:lvl1pPr>
            <a:lvl2pPr marL="803275" indent="-273600">
              <a:defRPr sz="1700"/>
            </a:lvl2pPr>
            <a:lvl3pPr marL="1076325" indent="-273050">
              <a:defRPr sz="1500"/>
            </a:lvl3pPr>
            <a:lvl4pPr marL="1341438" indent="-273600">
              <a:defRPr sz="1500"/>
            </a:lvl4pPr>
            <a:lvl5pPr marL="1616075" indent="-274638"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88720"/>
            <a:ext cx="4038600" cy="4927284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500"/>
            </a:lvl3pPr>
            <a:lvl4pPr>
              <a:defRPr sz="1500"/>
            </a:lvl4pPr>
            <a:lvl5pPr marL="1616075" indent="-274638"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59832" y="6488062"/>
            <a:ext cx="4112096" cy="253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BFE Solarwärme am SPF – 2015-09 - Projekte</a:t>
            </a:r>
            <a:endParaRPr lang="de-CH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67471" y="6355040"/>
            <a:ext cx="4090397" cy="115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6CB3B594-2801-4864-9089-E42463258A4B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-36512" y="6073864"/>
            <a:ext cx="9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6" t="3740" b="-1"/>
          <a:stretch/>
        </p:blipFill>
        <p:spPr>
          <a:xfrm>
            <a:off x="368072" y="6105448"/>
            <a:ext cx="1620000" cy="66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5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717550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94976"/>
            <a:ext cx="4040188" cy="471264"/>
          </a:xfrm>
        </p:spPr>
        <p:txBody>
          <a:bodyPr anchor="t">
            <a:normAutofit/>
          </a:bodyPr>
          <a:lstStyle>
            <a:lvl1pPr marL="266700" indent="0">
              <a:buNone/>
              <a:defRPr sz="1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782764"/>
            <a:ext cx="4040188" cy="4343400"/>
          </a:xfrm>
        </p:spPr>
        <p:txBody>
          <a:bodyPr/>
          <a:lstStyle>
            <a:lvl1pPr marL="538163" indent="-274638">
              <a:defRPr sz="1700" b="0"/>
            </a:lvl1pPr>
            <a:lvl2pPr marL="803275" indent="-273600">
              <a:defRPr sz="1500"/>
            </a:lvl2pPr>
            <a:lvl3pPr marL="1076325" indent="-273050">
              <a:defRPr sz="1500"/>
            </a:lvl3pPr>
            <a:lvl4pPr marL="1341438" indent="-265113">
              <a:defRPr sz="1500"/>
            </a:lvl4pPr>
            <a:lvl5pPr marL="1616075" indent="-274638"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194976"/>
            <a:ext cx="4041775" cy="471264"/>
          </a:xfrm>
        </p:spPr>
        <p:txBody>
          <a:bodyPr anchor="t">
            <a:normAutofit/>
          </a:bodyPr>
          <a:lstStyle>
            <a:lvl1pPr marL="185738" indent="0">
              <a:buNone/>
              <a:defRPr sz="1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782764"/>
            <a:ext cx="4041775" cy="4343400"/>
          </a:xfrm>
        </p:spPr>
        <p:txBody>
          <a:bodyPr/>
          <a:lstStyle>
            <a:lvl1pPr marL="431800" indent="-273600">
              <a:defRPr sz="1700" b="0"/>
            </a:lvl1pPr>
            <a:lvl2pPr marL="715963" indent="-273600">
              <a:defRPr sz="1500"/>
            </a:lvl2pPr>
            <a:lvl3pPr marL="982663" indent="-273050">
              <a:defRPr sz="1500"/>
            </a:lvl3pPr>
            <a:lvl4pPr marL="1257300" indent="-274638">
              <a:defRPr sz="1500"/>
            </a:lvl4pPr>
            <a:lvl5pPr marL="1524000" indent="-273600"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3059832" y="6488062"/>
            <a:ext cx="4112096" cy="253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BFE Solarwärme am SPF – 2015-09 - Projekte</a:t>
            </a:r>
            <a:endParaRPr lang="de-CH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3067471" y="6355040"/>
            <a:ext cx="4090397" cy="115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6CB3B594-2801-4864-9089-E42463258A4B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-36512" y="6073864"/>
            <a:ext cx="9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6" t="3740" b="-1"/>
          <a:stretch/>
        </p:blipFill>
        <p:spPr>
          <a:xfrm>
            <a:off x="368072" y="6105448"/>
            <a:ext cx="1620000" cy="66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9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717550" indent="0">
              <a:defRPr/>
            </a:lvl1pPr>
          </a:lstStyle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78140"/>
            <a:ext cx="4038600" cy="4948024"/>
          </a:xfrm>
        </p:spPr>
        <p:txBody>
          <a:bodyPr/>
          <a:lstStyle>
            <a:lvl1pPr marL="266700" indent="0">
              <a:buFontTx/>
              <a:buNone/>
              <a:defRPr sz="1700" b="1"/>
            </a:lvl1pPr>
            <a:lvl2pPr marL="538163" indent="-273600">
              <a:defRPr sz="1700"/>
            </a:lvl2pPr>
            <a:lvl3pPr marL="803275" indent="-273600">
              <a:defRPr sz="1500"/>
            </a:lvl3pPr>
            <a:lvl4pPr marL="1076325" indent="-273050">
              <a:tabLst/>
              <a:defRPr sz="1500"/>
            </a:lvl4pPr>
            <a:lvl5pPr marL="1341438" indent="-273600"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4644009" y="1178560"/>
            <a:ext cx="4031680" cy="489521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CH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59832" y="6488062"/>
            <a:ext cx="4112096" cy="2533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CH" smtClean="0"/>
              <a:t>BFE Solarwärme am SPF – 2015-09 - Projekte</a:t>
            </a:r>
            <a:endParaRPr lang="de-CH" dirty="0"/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67471" y="6355040"/>
            <a:ext cx="4090397" cy="1152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6CB3B594-2801-4864-9089-E42463258A4B}" type="slidenum">
              <a:rPr lang="de-CH" smtClean="0"/>
              <a:pPr/>
              <a:t>‹Nr.›</a:t>
            </a:fld>
            <a:endParaRPr lang="de-CH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-36512" y="6073864"/>
            <a:ext cx="9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6" t="3740" b="-1"/>
          <a:stretch/>
        </p:blipFill>
        <p:spPr>
          <a:xfrm>
            <a:off x="368072" y="6105448"/>
            <a:ext cx="1620000" cy="66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717550" indent="0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915816" y="6488062"/>
            <a:ext cx="3456384" cy="2774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CH" dirty="0" smtClean="0"/>
              <a:t>BFE Solarwärme am SPF – 2015-09 - Projekte</a:t>
            </a:r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067471" y="6248306"/>
            <a:ext cx="3160713" cy="1330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6CB3B594-2801-4864-9089-E42463258A4B}" type="slidenum">
              <a:rPr lang="de-CH" smtClean="0"/>
              <a:pPr/>
              <a:t>‹Nr.›</a:t>
            </a:fld>
            <a:endParaRPr lang="de-CH" dirty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-36512" y="6073864"/>
            <a:ext cx="9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96" t="3740" b="-1"/>
          <a:stretch/>
        </p:blipFill>
        <p:spPr>
          <a:xfrm>
            <a:off x="368072" y="6105448"/>
            <a:ext cx="1620000" cy="662569"/>
          </a:xfrm>
          <a:prstGeom prst="rect">
            <a:avLst/>
          </a:prstGeom>
        </p:spPr>
      </p:pic>
      <p:pic>
        <p:nvPicPr>
          <p:cNvPr id="10" name="Picture 9" descr="SPF_Institut-fuer-Solartechnik_RGB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32240" y="6107584"/>
            <a:ext cx="2411248" cy="57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6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40386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0386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657600"/>
            <a:ext cx="40386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57600"/>
            <a:ext cx="4038600" cy="2667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0"/>
            <a:ext cx="7620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36EA00-14AD-41EF-9C33-B45DFDF8717F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318"/>
            <a:ext cx="9144000" cy="706090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32400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4820" y="1174656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6971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2" r:id="rId4"/>
    <p:sldLayoutId id="2147483653" r:id="rId5"/>
    <p:sldLayoutId id="2147483661" r:id="rId6"/>
    <p:sldLayoutId id="2147483654" r:id="rId7"/>
    <p:sldLayoutId id="2147483667" r:id="rId8"/>
    <p:sldLayoutId id="2147483668" r:id="rId9"/>
    <p:sldLayoutId id="2147483669" r:id="rId10"/>
  </p:sldLayoutIdLst>
  <p:hf hdr="0" dt="0"/>
  <p:txStyles>
    <p:titleStyle>
      <a:lvl1pPr marL="648000" indent="0" algn="l" defTabSz="914400" rtl="0" eaLnBrk="1" latinLnBrk="0" hangingPunct="1">
        <a:spcBef>
          <a:spcPct val="0"/>
        </a:spcBef>
        <a:buNone/>
        <a:defRPr sz="2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38163" indent="-273600" algn="l" defTabSz="914400" rtl="0" eaLnBrk="1" latinLnBrk="0" hangingPunct="1">
        <a:spcBef>
          <a:spcPct val="20000"/>
        </a:spcBef>
        <a:spcAft>
          <a:spcPts val="2000"/>
        </a:spcAft>
        <a:buClr>
          <a:schemeClr val="accent1"/>
        </a:buClr>
        <a:buFont typeface="Wingdings" pitchFamily="2" charset="2"/>
        <a:buChar char="n"/>
        <a:tabLst/>
        <a:defRPr sz="17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273600" algn="l" defTabSz="914400" rtl="0" eaLnBrk="1" latinLnBrk="0" hangingPunct="1">
        <a:spcBef>
          <a:spcPts val="0"/>
        </a:spcBef>
        <a:spcAft>
          <a:spcPts val="2000"/>
        </a:spcAft>
        <a:buClr>
          <a:schemeClr val="bg2"/>
        </a:buClr>
        <a:buFont typeface="Wingdings" pitchFamily="2" charset="2"/>
        <a:buChar char="n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273050" algn="l" defTabSz="914400" rtl="0" eaLnBrk="1" latinLnBrk="0" hangingPunct="1">
        <a:spcBef>
          <a:spcPts val="0"/>
        </a:spcBef>
        <a:spcAft>
          <a:spcPts val="2000"/>
        </a:spcAft>
        <a:buClr>
          <a:schemeClr val="bg2"/>
        </a:buClr>
        <a:buFont typeface="Wingdings" pitchFamily="2" charset="2"/>
        <a:buChar char="n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38" indent="-273600" algn="l" defTabSz="914400" rtl="0" eaLnBrk="1" latinLnBrk="0" hangingPunct="1">
        <a:spcBef>
          <a:spcPts val="0"/>
        </a:spcBef>
        <a:spcAft>
          <a:spcPts val="2000"/>
        </a:spcAft>
        <a:buClr>
          <a:schemeClr val="bg2"/>
        </a:buClr>
        <a:buFont typeface="Wingdings" pitchFamily="2" charset="2"/>
        <a:buChar char="n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274638" algn="l" defTabSz="914400" rtl="0" eaLnBrk="1" latinLnBrk="0" hangingPunct="1">
        <a:spcBef>
          <a:spcPts val="0"/>
        </a:spcBef>
        <a:spcAft>
          <a:spcPts val="2000"/>
        </a:spcAft>
        <a:buClr>
          <a:schemeClr val="bg2"/>
        </a:buClr>
        <a:buFont typeface="Wingdings" pitchFamily="2" charset="2"/>
        <a:buChar char="n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435100" indent="-185738" algn="l" defTabSz="914400" rtl="0" eaLnBrk="1" latinLnBrk="0" hangingPunct="1">
        <a:spcBef>
          <a:spcPct val="20000"/>
        </a:spcBef>
        <a:buClr>
          <a:schemeClr val="bg2"/>
        </a:buClr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smtClean="0"/>
              <a:t>BFE Solarwärme am SPF – 2015-09 - Projekte</a:t>
            </a:r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2F12F-C089-4EF9-A50B-BBB75059794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083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f.ch/Argu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6739" y="430373"/>
            <a:ext cx="5764212" cy="2638587"/>
          </a:xfrm>
        </p:spPr>
        <p:txBody>
          <a:bodyPr tIns="504000"/>
          <a:lstStyle/>
          <a:p>
            <a:r>
              <a:rPr lang="de-CH" sz="2400" dirty="0" err="1" smtClean="0"/>
              <a:t>SCF8</a:t>
            </a:r>
            <a:r>
              <a:rPr lang="de-CH" sz="2400" dirty="0" smtClean="0"/>
              <a:t> Argus Project</a:t>
            </a:r>
            <a:br>
              <a:rPr lang="de-CH" sz="2400" dirty="0" smtClean="0"/>
            </a:br>
            <a:r>
              <a:rPr lang="de-CH" sz="2400" dirty="0" smtClean="0"/>
              <a:t>Short </a:t>
            </a:r>
            <a:r>
              <a:rPr lang="de-CH" sz="2400" dirty="0" err="1" smtClean="0"/>
              <a:t>report</a:t>
            </a:r>
            <a:endParaRPr lang="de-CH" sz="1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6739" y="3068961"/>
            <a:ext cx="5764212" cy="2452432"/>
          </a:xfrm>
        </p:spPr>
        <p:txBody>
          <a:bodyPr tIns="144000">
            <a:noAutofit/>
          </a:bodyPr>
          <a:lstStyle/>
          <a:p>
            <a:r>
              <a:rPr lang="de-CH" sz="1600" dirty="0" smtClean="0"/>
              <a:t>Dr. A. Bohren</a:t>
            </a:r>
          </a:p>
          <a:p>
            <a:r>
              <a:rPr lang="de-CH" sz="1600" dirty="0" smtClean="0"/>
              <a:t>SPF Testing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14507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The </a:t>
            </a:r>
            <a:r>
              <a:rPr lang="de-CH" dirty="0" err="1" smtClean="0"/>
              <a:t>weekly</a:t>
            </a:r>
            <a:r>
              <a:rPr lang="de-CH" dirty="0" smtClean="0"/>
              <a:t> solar </a:t>
            </a:r>
            <a:r>
              <a:rPr lang="de-CH" dirty="0" err="1" smtClean="0"/>
              <a:t>keymark</a:t>
            </a:r>
            <a:r>
              <a:rPr lang="de-CH" dirty="0" smtClean="0"/>
              <a:t> </a:t>
            </a:r>
            <a:r>
              <a:rPr lang="de-CH" dirty="0" err="1" smtClean="0"/>
              <a:t>database</a:t>
            </a:r>
            <a:r>
              <a:rPr lang="de-CH" dirty="0" smtClean="0"/>
              <a:t> </a:t>
            </a:r>
            <a:r>
              <a:rPr lang="de-CH" dirty="0" err="1" smtClean="0"/>
              <a:t>report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067471" y="6381328"/>
            <a:ext cx="3160713" cy="310124"/>
          </a:xfrm>
        </p:spPr>
        <p:txBody>
          <a:bodyPr/>
          <a:lstStyle/>
          <a:p>
            <a:fld id="{6CB3B594-2801-4864-9089-E42463258A4B}" type="slidenum">
              <a:rPr lang="de-CH" smtClean="0"/>
              <a:pPr/>
              <a:t>2</a:t>
            </a:fld>
            <a:endParaRPr lang="de-CH" dirty="0" smtClean="0"/>
          </a:p>
          <a:p>
            <a:r>
              <a:rPr lang="de-CH" dirty="0" err="1"/>
              <a:t>SCF8</a:t>
            </a:r>
            <a:r>
              <a:rPr lang="de-CH" dirty="0"/>
              <a:t> Argus Project</a:t>
            </a:r>
            <a:endParaRPr lang="de-CH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908720"/>
            <a:ext cx="5600912" cy="486865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7596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The </a:t>
            </a:r>
            <a:r>
              <a:rPr lang="de-CH" dirty="0" err="1" smtClean="0"/>
              <a:t>weekly</a:t>
            </a:r>
            <a:r>
              <a:rPr lang="de-CH" dirty="0" smtClean="0"/>
              <a:t> solar </a:t>
            </a:r>
            <a:r>
              <a:rPr lang="de-CH" dirty="0" err="1" smtClean="0"/>
              <a:t>keymark</a:t>
            </a:r>
            <a:r>
              <a:rPr lang="de-CH" dirty="0" smtClean="0"/>
              <a:t> </a:t>
            </a:r>
            <a:r>
              <a:rPr lang="de-CH" dirty="0" err="1" smtClean="0"/>
              <a:t>database</a:t>
            </a:r>
            <a:r>
              <a:rPr lang="de-CH" dirty="0" smtClean="0"/>
              <a:t> </a:t>
            </a:r>
            <a:r>
              <a:rPr lang="de-CH" dirty="0" err="1" smtClean="0"/>
              <a:t>report</a:t>
            </a:r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3067471" y="6381328"/>
            <a:ext cx="3160713" cy="310124"/>
          </a:xfrm>
        </p:spPr>
        <p:txBody>
          <a:bodyPr/>
          <a:lstStyle/>
          <a:p>
            <a:fld id="{6CB3B594-2801-4864-9089-E42463258A4B}" type="slidenum">
              <a:rPr lang="de-CH" smtClean="0"/>
              <a:pPr/>
              <a:t>3</a:t>
            </a:fld>
            <a:endParaRPr lang="de-CH" dirty="0" smtClean="0"/>
          </a:p>
          <a:p>
            <a:r>
              <a:rPr lang="de-CH" dirty="0" err="1"/>
              <a:t>SCF8</a:t>
            </a:r>
            <a:r>
              <a:rPr lang="de-CH" dirty="0"/>
              <a:t> Argus Project</a:t>
            </a:r>
            <a:endParaRPr lang="de-CH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80261" y="1124868"/>
            <a:ext cx="8207375" cy="4824412"/>
          </a:xfrm>
          <a:prstGeom prst="rect">
            <a:avLst/>
          </a:prstGeom>
        </p:spPr>
        <p:txBody>
          <a:bodyPr/>
          <a:lstStyle>
            <a:lvl1pPr marL="538163" indent="-273600" algn="l" defTabSz="914400" rtl="0" eaLnBrk="1" latinLnBrk="0" hangingPunct="1">
              <a:spcBef>
                <a:spcPct val="20000"/>
              </a:spcBef>
              <a:spcAft>
                <a:spcPts val="2000"/>
              </a:spcAft>
              <a:buClr>
                <a:schemeClr val="accent1"/>
              </a:buClr>
              <a:buFont typeface="Wingdings" pitchFamily="2" charset="2"/>
              <a:buChar char="n"/>
              <a:tabLst/>
              <a:defRPr sz="1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3275" indent="-2736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Clr>
                <a:schemeClr val="bg2"/>
              </a:buClr>
              <a:buFont typeface="Wingdings" pitchFamily="2" charset="2"/>
              <a:buChar char="n"/>
              <a:tabLst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6325" indent="-273050" algn="l" defTabSz="914400" rtl="0" eaLnBrk="1" latinLnBrk="0" hangingPunct="1">
              <a:spcBef>
                <a:spcPts val="0"/>
              </a:spcBef>
              <a:spcAft>
                <a:spcPts val="2000"/>
              </a:spcAft>
              <a:buClr>
                <a:schemeClr val="bg2"/>
              </a:buClr>
              <a:buFont typeface="Wingdings" pitchFamily="2" charset="2"/>
              <a:buChar char="n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1438" indent="-273600" algn="l" defTabSz="914400" rtl="0" eaLnBrk="1" latinLnBrk="0" hangingPunct="1">
              <a:spcBef>
                <a:spcPts val="0"/>
              </a:spcBef>
              <a:spcAft>
                <a:spcPts val="2000"/>
              </a:spcAft>
              <a:buClr>
                <a:schemeClr val="bg2"/>
              </a:buClr>
              <a:buFont typeface="Wingdings" pitchFamily="2" charset="2"/>
              <a:buChar char="n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274638" algn="l" defTabSz="914400" rtl="0" eaLnBrk="1" latinLnBrk="0" hangingPunct="1">
              <a:spcBef>
                <a:spcPts val="0"/>
              </a:spcBef>
              <a:spcAft>
                <a:spcPts val="2000"/>
              </a:spcAft>
              <a:buClr>
                <a:schemeClr val="bg2"/>
              </a:buClr>
              <a:buFont typeface="Wingdings" pitchFamily="2" charset="2"/>
              <a:buChar char="n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35100" indent="-185738" algn="l" defTabSz="914400" rtl="0" eaLnBrk="1" latinLnBrk="0" hangingPunct="1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4563" indent="0">
              <a:buNone/>
            </a:pPr>
            <a:r>
              <a:rPr lang="de-CH" i="1" dirty="0" smtClean="0"/>
              <a:t>Every </a:t>
            </a:r>
            <a:r>
              <a:rPr lang="de-CH" i="1" dirty="0" err="1" smtClean="0"/>
              <a:t>week</a:t>
            </a:r>
            <a:r>
              <a:rPr lang="de-CH" i="1" dirty="0" smtClean="0"/>
              <a:t> </a:t>
            </a:r>
            <a:r>
              <a:rPr lang="de-CH" i="1" dirty="0" err="1" smtClean="0"/>
              <a:t>since</a:t>
            </a:r>
            <a:r>
              <a:rPr lang="de-CH" i="1" dirty="0" smtClean="0"/>
              <a:t> April 2017 </a:t>
            </a:r>
            <a:r>
              <a:rPr lang="de-CH" i="1" dirty="0" err="1" smtClean="0"/>
              <a:t>information</a:t>
            </a:r>
            <a:r>
              <a:rPr lang="de-CH" i="1" dirty="0" smtClean="0"/>
              <a:t> </a:t>
            </a:r>
            <a:r>
              <a:rPr lang="de-CH" i="1" dirty="0" err="1" smtClean="0"/>
              <a:t>about</a:t>
            </a:r>
            <a:r>
              <a:rPr lang="de-CH" i="1" dirty="0" smtClean="0"/>
              <a:t> all </a:t>
            </a:r>
            <a:r>
              <a:rPr lang="de-CH" i="1" dirty="0" err="1" smtClean="0"/>
              <a:t>changes</a:t>
            </a:r>
            <a:r>
              <a:rPr lang="de-CH" i="1" dirty="0" smtClean="0"/>
              <a:t> in the SK Database.</a:t>
            </a:r>
          </a:p>
          <a:p>
            <a:pPr marL="264563" indent="0">
              <a:buNone/>
            </a:pPr>
            <a:r>
              <a:rPr lang="de-CH" i="1" dirty="0" smtClean="0"/>
              <a:t>Every 3 </a:t>
            </a:r>
            <a:r>
              <a:rPr lang="de-CH" i="1" dirty="0" err="1" smtClean="0"/>
              <a:t>months</a:t>
            </a:r>
            <a:r>
              <a:rPr lang="de-CH" i="1" dirty="0" smtClean="0"/>
              <a:t> a </a:t>
            </a:r>
            <a:r>
              <a:rPr lang="de-CH" i="1" dirty="0" err="1" smtClean="0"/>
              <a:t>quarterly</a:t>
            </a:r>
            <a:r>
              <a:rPr lang="de-CH" i="1" dirty="0" smtClean="0"/>
              <a:t> </a:t>
            </a:r>
            <a:r>
              <a:rPr lang="de-CH" i="1" dirty="0" err="1" smtClean="0"/>
              <a:t>report</a:t>
            </a:r>
            <a:r>
              <a:rPr lang="de-CH" i="1" dirty="0" smtClean="0"/>
              <a:t> for </a:t>
            </a:r>
            <a:r>
              <a:rPr lang="de-CH" i="1" dirty="0" err="1" smtClean="0"/>
              <a:t>subscribers</a:t>
            </a:r>
            <a:r>
              <a:rPr lang="de-CH" i="1" dirty="0" smtClean="0"/>
              <a:t>. </a:t>
            </a:r>
            <a:endParaRPr lang="de-CH" i="1" dirty="0" smtClean="0"/>
          </a:p>
          <a:p>
            <a:pPr marL="264563" indent="0">
              <a:buNone/>
            </a:pPr>
            <a:r>
              <a:rPr lang="de-CH" i="1" dirty="0" err="1" smtClean="0"/>
              <a:t>Currently</a:t>
            </a:r>
            <a:r>
              <a:rPr lang="de-CH" i="1" dirty="0" smtClean="0"/>
              <a:t> </a:t>
            </a:r>
            <a:r>
              <a:rPr lang="de-CH" i="1" dirty="0" err="1" smtClean="0"/>
              <a:t>about</a:t>
            </a:r>
            <a:r>
              <a:rPr lang="de-CH" i="1" dirty="0" smtClean="0"/>
              <a:t> 1000 </a:t>
            </a:r>
            <a:r>
              <a:rPr lang="de-CH" i="1" dirty="0" err="1" smtClean="0"/>
              <a:t>emails</a:t>
            </a:r>
            <a:r>
              <a:rPr lang="de-CH" i="1" dirty="0" smtClean="0"/>
              <a:t>/</a:t>
            </a:r>
            <a:r>
              <a:rPr lang="de-CH" i="1" dirty="0" err="1" smtClean="0"/>
              <a:t>week</a:t>
            </a:r>
            <a:r>
              <a:rPr lang="de-CH" i="1" dirty="0" smtClean="0"/>
              <a:t>.</a:t>
            </a:r>
          </a:p>
          <a:p>
            <a:pPr marL="264563" indent="0">
              <a:buNone/>
            </a:pPr>
            <a:r>
              <a:rPr lang="de-CH" i="1" dirty="0" smtClean="0"/>
              <a:t>Will </a:t>
            </a:r>
            <a:r>
              <a:rPr lang="de-CH" i="1" dirty="0" err="1" smtClean="0"/>
              <a:t>stay</a:t>
            </a:r>
            <a:r>
              <a:rPr lang="de-CH" i="1" dirty="0" smtClean="0"/>
              <a:t> for </a:t>
            </a:r>
            <a:r>
              <a:rPr lang="de-CH" i="1" dirty="0" err="1" smtClean="0"/>
              <a:t>free</a:t>
            </a:r>
            <a:r>
              <a:rPr lang="de-CH" i="1" dirty="0" smtClean="0"/>
              <a:t> for the time </a:t>
            </a:r>
            <a:r>
              <a:rPr lang="de-CH" i="1" dirty="0" err="1" smtClean="0"/>
              <a:t>being</a:t>
            </a:r>
            <a:r>
              <a:rPr lang="de-CH" i="1" dirty="0" smtClean="0"/>
              <a:t>. </a:t>
            </a:r>
          </a:p>
          <a:p>
            <a:pPr marL="264563" indent="0">
              <a:buNone/>
            </a:pPr>
            <a:r>
              <a:rPr lang="de-CH" i="1" dirty="0" err="1" smtClean="0"/>
              <a:t>Only</a:t>
            </a:r>
            <a:r>
              <a:rPr lang="de-CH" i="1" dirty="0" smtClean="0"/>
              <a:t> </a:t>
            </a:r>
            <a:r>
              <a:rPr lang="de-CH" i="1" dirty="0" err="1" smtClean="0"/>
              <a:t>very</a:t>
            </a:r>
            <a:r>
              <a:rPr lang="de-CH" i="1" dirty="0" smtClean="0"/>
              <a:t> </a:t>
            </a:r>
            <a:r>
              <a:rPr lang="de-CH" i="1" dirty="0" err="1" smtClean="0"/>
              <a:t>few</a:t>
            </a:r>
            <a:r>
              <a:rPr lang="de-CH" i="1" dirty="0" smtClean="0"/>
              <a:t> </a:t>
            </a:r>
            <a:r>
              <a:rPr lang="de-CH" i="1" dirty="0" err="1" smtClean="0"/>
              <a:t>datasheets</a:t>
            </a:r>
            <a:r>
              <a:rPr lang="de-CH" i="1" dirty="0"/>
              <a:t> </a:t>
            </a:r>
            <a:r>
              <a:rPr lang="de-CH" i="1" dirty="0" err="1" smtClean="0"/>
              <a:t>are</a:t>
            </a:r>
            <a:r>
              <a:rPr lang="de-CH" i="1" dirty="0" smtClean="0"/>
              <a:t> </a:t>
            </a:r>
            <a:r>
              <a:rPr lang="de-CH" i="1" dirty="0" err="1" smtClean="0"/>
              <a:t>missing</a:t>
            </a:r>
            <a:r>
              <a:rPr lang="de-CH" i="1" dirty="0" smtClean="0"/>
              <a:t>.</a:t>
            </a:r>
          </a:p>
          <a:p>
            <a:pPr marL="264563" indent="0">
              <a:buNone/>
            </a:pPr>
            <a:r>
              <a:rPr lang="de-CH" i="1" dirty="0" smtClean="0"/>
              <a:t>Register </a:t>
            </a:r>
            <a:r>
              <a:rPr lang="de-CH" i="1" dirty="0" err="1" smtClean="0"/>
              <a:t>under</a:t>
            </a:r>
            <a:r>
              <a:rPr lang="de-CH" i="1" dirty="0" smtClean="0"/>
              <a:t> </a:t>
            </a:r>
            <a:r>
              <a:rPr lang="de-CH" u="sng" dirty="0" smtClean="0">
                <a:hlinkClick r:id="rId3"/>
              </a:rPr>
              <a:t>www.spf.ch/Argus.html</a:t>
            </a:r>
            <a:endParaRPr lang="de-CH" u="sng" dirty="0" smtClean="0"/>
          </a:p>
          <a:p>
            <a:pPr marL="264563" indent="0">
              <a:buNone/>
            </a:pPr>
            <a:r>
              <a:rPr lang="de-CH" i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86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SR_Vorlage_Powerpoint_v1.0">
  <a:themeElements>
    <a:clrScheme name="HSR">
      <a:dk1>
        <a:sysClr val="windowText" lastClr="000000"/>
      </a:dk1>
      <a:lt1>
        <a:sysClr val="window" lastClr="FFFFFF"/>
      </a:lt1>
      <a:dk2>
        <a:srgbClr val="3F6DA6"/>
      </a:dk2>
      <a:lt2>
        <a:srgbClr val="C4C4C2"/>
      </a:lt2>
      <a:accent1>
        <a:srgbClr val="3F6DA6"/>
      </a:accent1>
      <a:accent2>
        <a:srgbClr val="702052"/>
      </a:accent2>
      <a:accent3>
        <a:srgbClr val="548D8B"/>
      </a:accent3>
      <a:accent4>
        <a:srgbClr val="7A6A51"/>
      </a:accent4>
      <a:accent5>
        <a:srgbClr val="00748E"/>
      </a:accent5>
      <a:accent6>
        <a:srgbClr val="BABE5E"/>
      </a:accent6>
      <a:hlink>
        <a:srgbClr val="3F6DA6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541338" indent="-273600">
          <a:spcBef>
            <a:spcPct val="20000"/>
          </a:spcBef>
          <a:spcAft>
            <a:spcPts val="2000"/>
          </a:spcAft>
          <a:buClr>
            <a:srgbClr val="3F6DA6"/>
          </a:buClr>
          <a:buFont typeface="Wingdings" pitchFamily="2" charset="2"/>
          <a:buChar char="n"/>
          <a:defRPr sz="1700" dirty="0" smtClean="0">
            <a:solidFill>
              <a:prstClr val="black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HSR_Vorlage_Powerpoint_v1.0</Template>
  <TotalTime>0</TotalTime>
  <Words>81</Words>
  <Application>Microsoft Office PowerPoint</Application>
  <PresentationFormat>Bildschirmpräsentation (4:3)</PresentationFormat>
  <Paragraphs>19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Wingdings</vt:lpstr>
      <vt:lpstr>Calibri</vt:lpstr>
      <vt:lpstr>Arial</vt:lpstr>
      <vt:lpstr>HSR_Vorlage_Powerpoint_v1.0</vt:lpstr>
      <vt:lpstr>Custom Design</vt:lpstr>
      <vt:lpstr>SCF8 Argus Project Short report</vt:lpstr>
      <vt:lpstr>The weekly solar keymark database report</vt:lpstr>
      <vt:lpstr>The weekly solar keymark database report</vt:lpstr>
    </vt:vector>
  </TitlesOfParts>
  <Company>HSR Hochschule Rapperswil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Bereich  WILLKOMMEN AN DER HSR Untertitel</dc:title>
  <dc:creator>Matthias Rommel</dc:creator>
  <cp:lastModifiedBy>Bohren Andreas</cp:lastModifiedBy>
  <cp:revision>433</cp:revision>
  <cp:lastPrinted>2015-09-22T07:12:44Z</cp:lastPrinted>
  <dcterms:created xsi:type="dcterms:W3CDTF">2011-10-04T07:25:59Z</dcterms:created>
  <dcterms:modified xsi:type="dcterms:W3CDTF">2017-10-01T19:41:24Z</dcterms:modified>
</cp:coreProperties>
</file>